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3" r:id="rId5"/>
    <p:sldId id="264" r:id="rId6"/>
    <p:sldId id="321" r:id="rId7"/>
    <p:sldId id="266" r:id="rId8"/>
    <p:sldId id="319" r:id="rId9"/>
    <p:sldId id="265" r:id="rId10"/>
    <p:sldId id="322" r:id="rId11"/>
    <p:sldId id="308" r:id="rId12"/>
    <p:sldId id="309" r:id="rId13"/>
    <p:sldId id="310" r:id="rId14"/>
    <p:sldId id="313" r:id="rId15"/>
    <p:sldId id="314" r:id="rId16"/>
    <p:sldId id="315" r:id="rId17"/>
    <p:sldId id="316" r:id="rId18"/>
    <p:sldId id="273" r:id="rId19"/>
    <p:sldId id="274" r:id="rId20"/>
    <p:sldId id="320" r:id="rId21"/>
    <p:sldId id="285" r:id="rId22"/>
    <p:sldId id="286" r:id="rId23"/>
    <p:sldId id="287" r:id="rId24"/>
    <p:sldId id="288" r:id="rId25"/>
    <p:sldId id="289" r:id="rId26"/>
    <p:sldId id="270" r:id="rId27"/>
    <p:sldId id="268" r:id="rId28"/>
    <p:sldId id="278" r:id="rId29"/>
    <p:sldId id="31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FE99D3-592B-4CFE-89E8-03970718347F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9130D6-D1BB-49FB-A6BF-94F7A67AE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24918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>«Лицей № 27 имени А.В.Суворова» </a:t>
            </a:r>
            <a:br>
              <a:rPr lang="ru-RU" sz="2700" i="1" dirty="0" smtClean="0"/>
            </a:br>
            <a:r>
              <a:rPr lang="ru-RU" sz="2700" i="1" dirty="0" smtClean="0"/>
              <a:t>г.Ростова-на-Дону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Комплексная модель здоровьесберегающей деятельности </a:t>
            </a:r>
            <a:br>
              <a:rPr lang="ru-RU" dirty="0" smtClean="0"/>
            </a:br>
            <a:r>
              <a:rPr lang="ru-RU" dirty="0" smtClean="0"/>
              <a:t>современной школы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Социально-психологическое сопровождение</a:t>
            </a:r>
            <a:endParaRPr lang="ru-RU" sz="3000" dirty="0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857356" y="1357299"/>
            <a:ext cx="6192838" cy="928694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/>
          </a:p>
          <a:p>
            <a:pPr algn="ctr"/>
            <a:r>
              <a:rPr lang="ru-RU" b="1" dirty="0"/>
              <a:t>Субъекты образовательной </a:t>
            </a:r>
            <a:r>
              <a:rPr lang="ru-RU" b="1" dirty="0" smtClean="0"/>
              <a:t>среды</a:t>
            </a:r>
            <a:endParaRPr lang="ru-RU" b="1" dirty="0"/>
          </a:p>
          <a:p>
            <a:pPr algn="ctr"/>
            <a:r>
              <a:rPr lang="ru-RU" b="1" dirty="0" smtClean="0">
                <a:solidFill>
                  <a:srgbClr val="660033"/>
                </a:solidFill>
              </a:rPr>
              <a:t>Направления </a:t>
            </a:r>
            <a:r>
              <a:rPr lang="ru-RU" b="1" dirty="0">
                <a:solidFill>
                  <a:srgbClr val="660033"/>
                </a:solidFill>
              </a:rPr>
              <a:t>деятельности </a:t>
            </a:r>
            <a:r>
              <a:rPr lang="ru-RU" b="1" dirty="0" smtClean="0">
                <a:solidFill>
                  <a:srgbClr val="660033"/>
                </a:solidFill>
              </a:rPr>
              <a:t>педагогов-психологов</a:t>
            </a:r>
            <a:endParaRPr lang="ru-RU" b="1" dirty="0">
              <a:solidFill>
                <a:srgbClr val="660033"/>
              </a:solidFill>
            </a:endParaRPr>
          </a:p>
          <a:p>
            <a:pPr>
              <a:buFontTx/>
              <a:buChar char="-"/>
            </a:pPr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42910" y="2643182"/>
            <a:ext cx="1584325" cy="50482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Учащиеся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00034" y="3357562"/>
            <a:ext cx="1871663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660033"/>
                </a:solidFill>
              </a:rPr>
              <a:t>диагностика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00034" y="4000504"/>
            <a:ext cx="1871663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660033"/>
                </a:solidFill>
              </a:rPr>
              <a:t>консультирование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34" y="4643446"/>
            <a:ext cx="1871663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660033"/>
                </a:solidFill>
              </a:rPr>
              <a:t>просвещение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0034" y="5286388"/>
            <a:ext cx="1857388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660033"/>
                </a:solidFill>
              </a:rPr>
              <a:t>профилактика</a:t>
            </a:r>
          </a:p>
        </p:txBody>
      </p:sp>
      <p:sp>
        <p:nvSpPr>
          <p:cNvPr id="11" name="Line 57"/>
          <p:cNvSpPr>
            <a:spLocks noChangeShapeType="1"/>
          </p:cNvSpPr>
          <p:nvPr/>
        </p:nvSpPr>
        <p:spPr bwMode="auto">
          <a:xfrm>
            <a:off x="1428728" y="314324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857488" y="2643182"/>
            <a:ext cx="1152525" cy="50482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Родители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571736" y="3357562"/>
            <a:ext cx="1784350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660033"/>
                </a:solidFill>
              </a:rPr>
              <a:t>диагностика</a:t>
            </a: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571736" y="4000504"/>
            <a:ext cx="1801812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660033"/>
                </a:solidFill>
              </a:rPr>
              <a:t>консультирование</a:t>
            </a: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2571736" y="4643446"/>
            <a:ext cx="1801812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660033"/>
                </a:solidFill>
              </a:rPr>
              <a:t>просвещение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072066" y="2643182"/>
            <a:ext cx="1295400" cy="50482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/>
              <a:t>Педагоги</a:t>
            </a: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4857752" y="3357562"/>
            <a:ext cx="1871663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660033"/>
                </a:solidFill>
              </a:rPr>
              <a:t>экспертная работа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857752" y="4000504"/>
            <a:ext cx="1871663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660033"/>
                </a:solidFill>
              </a:rPr>
              <a:t>консультирование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4857752" y="4643446"/>
            <a:ext cx="1871662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660033"/>
                </a:solidFill>
              </a:rPr>
              <a:t>просвещение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143768" y="2643182"/>
            <a:ext cx="1655763" cy="50482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Администрация</a:t>
            </a: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7072330" y="3357562"/>
            <a:ext cx="1871663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660033"/>
                </a:solidFill>
              </a:rPr>
              <a:t>экспертная работа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7072330" y="4000504"/>
            <a:ext cx="1892300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660033"/>
                </a:solidFill>
              </a:rPr>
              <a:t>консультирование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7072330" y="4643446"/>
            <a:ext cx="1871663" cy="43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660033"/>
                </a:solidFill>
              </a:rPr>
              <a:t>просвещение</a:t>
            </a: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2643174" y="5929330"/>
            <a:ext cx="4786313" cy="642938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/>
          </a:p>
          <a:p>
            <a:r>
              <a:rPr lang="ru-RU" sz="3200" dirty="0"/>
              <a:t>Ожидаемый результат:</a:t>
            </a:r>
          </a:p>
          <a:p>
            <a:endParaRPr lang="ru-RU" sz="1600" dirty="0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 flipH="1">
            <a:off x="1000100" y="2285992"/>
            <a:ext cx="144145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>
            <a:off x="6929454" y="2285992"/>
            <a:ext cx="1150937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47"/>
          <p:cNvSpPr>
            <a:spLocks noChangeShapeType="1"/>
          </p:cNvSpPr>
          <p:nvPr/>
        </p:nvSpPr>
        <p:spPr bwMode="auto">
          <a:xfrm>
            <a:off x="3428992" y="235743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>
            <a:off x="5715008" y="235743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4429919" y="5571345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2214563" y="285751"/>
            <a:ext cx="4572000" cy="857234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/>
          </a:p>
          <a:p>
            <a:pPr algn="ctr"/>
            <a:r>
              <a:rPr lang="ru-RU" sz="2800" b="1" dirty="0"/>
              <a:t>Ожидаемый </a:t>
            </a:r>
            <a:r>
              <a:rPr lang="ru-RU" sz="2800" b="1" dirty="0" smtClean="0"/>
              <a:t>результат</a:t>
            </a:r>
            <a:endParaRPr lang="ru-RU" sz="2800" b="1" dirty="0"/>
          </a:p>
          <a:p>
            <a:endParaRPr lang="ru-RU" sz="1600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14375" y="1714489"/>
            <a:ext cx="8001000" cy="4770537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6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Благополучие эмоционального и психологического </a:t>
            </a:r>
            <a:r>
              <a:rPr lang="ru-RU" sz="26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</a:p>
          <a:p>
            <a:pPr marL="457200" indent="-457200">
              <a:buFontTx/>
              <a:buAutoNum type="arabicPeriod"/>
              <a:defRPr/>
            </a:pPr>
            <a:endParaRPr lang="ru-RU" sz="26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6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6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об особенностях психических процессов, способностей, возможностей и </a:t>
            </a:r>
            <a:r>
              <a:rPr lang="ru-RU" sz="26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</a:p>
          <a:p>
            <a:pPr marL="457200" indent="-457200">
              <a:buFontTx/>
              <a:buAutoNum type="arabicPeriod"/>
              <a:defRPr/>
            </a:pPr>
            <a:endParaRPr lang="ru-RU" sz="26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6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Активизация познавательной деятельности и стремления к саморазвитию и </a:t>
            </a:r>
            <a:r>
              <a:rPr lang="ru-RU" sz="26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самореализации</a:t>
            </a:r>
          </a:p>
          <a:p>
            <a:pPr marL="457200" indent="-457200">
              <a:buFontTx/>
              <a:buAutoNum type="arabicPeriod"/>
              <a:defRPr/>
            </a:pPr>
            <a:endParaRPr lang="ru-RU" sz="26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6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Личностное и профессиональное самоопределение</a:t>
            </a:r>
          </a:p>
          <a:p>
            <a:pPr marL="457200" indent="-457200">
              <a:buFontTx/>
              <a:buAutoNum type="arabicPeriod"/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072729" y="1427941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883881" y="1412875"/>
          <a:ext cx="7194907" cy="5087959"/>
        </p:xfrm>
        <a:graphic>
          <a:graphicData uri="http://schemas.openxmlformats.org/presentationml/2006/ole">
            <p:oleObj spid="_x0000_s40962" name="Диаграмма" r:id="rId3" imgW="6819900" imgH="4619625" progId="MSGraph.Chart.8">
              <p:embed followColorScheme="full"/>
            </p:oleObj>
          </a:graphicData>
        </a:graphic>
      </p:graphicFrame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8215369" cy="911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Умственная активность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227763" y="2852738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85%</a:t>
            </a: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124075" y="2205038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5,8%</a:t>
            </a: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067175" y="1773238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9,2%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716463" y="1628775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Высокий уровень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95288" y="1700213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Низкий уровень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6084888" y="2420938"/>
            <a:ext cx="286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Средний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749" grpId="0"/>
      <p:bldP spid="31751" grpId="0" animBg="1"/>
      <p:bldP spid="31753" grpId="0" animBg="1"/>
      <p:bldP spid="31755" grpId="0" animBg="1"/>
      <p:bldP spid="31756" grpId="0" animBg="1"/>
      <p:bldP spid="31762" grpId="0"/>
      <p:bldP spid="317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258888" y="1412875"/>
          <a:ext cx="6819900" cy="4945083"/>
        </p:xfrm>
        <a:graphic>
          <a:graphicData uri="http://schemas.openxmlformats.org/presentationml/2006/ole">
            <p:oleObj spid="_x0000_s41986" name="Диаграмма" r:id="rId3" imgW="6819900" imgH="4619625" progId="MSGraph.Chart.8">
              <p:embed followColorScheme="full"/>
            </p:oleObj>
          </a:graphicData>
        </a:graphic>
      </p:graphicFrame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684213" y="357166"/>
            <a:ext cx="7632700" cy="911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Саморегуляция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227763" y="2636838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42%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987675" y="1916113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484438" y="4292600"/>
            <a:ext cx="720725" cy="6492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43%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1472" y="5214950"/>
            <a:ext cx="2901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Высокий уровень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Низкий уровень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084888" y="2205038"/>
            <a:ext cx="286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Средний уровень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059113" y="203517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4818" grpId="0"/>
      <p:bldP spid="34819" grpId="0" animBg="1"/>
      <p:bldP spid="34820" grpId="0" animBg="1"/>
      <p:bldP spid="34821" grpId="0" animBg="1"/>
      <p:bldP spid="34822" grpId="0" animBg="1"/>
      <p:bldP spid="34823" grpId="0"/>
      <p:bldP spid="34824" grpId="0"/>
      <p:bldP spid="34825" grpId="0"/>
      <p:bldP spid="348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258888" y="1412875"/>
          <a:ext cx="6819900" cy="4619625"/>
        </p:xfrm>
        <a:graphic>
          <a:graphicData uri="http://schemas.openxmlformats.org/presentationml/2006/ole">
            <p:oleObj spid="_x0000_s45058" name="Диаграмма" r:id="rId3" imgW="6819900" imgH="4619625" progId="MSGraph.Chart.8">
              <p:embed followColorScheme="full"/>
            </p:oleObj>
          </a:graphicData>
        </a:graphic>
      </p:graphicFrame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684213" y="285728"/>
            <a:ext cx="7632700" cy="982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Мотивация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6227763" y="2852738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51%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2484438" y="4005263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13%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132138" y="1916113"/>
            <a:ext cx="720725" cy="649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26%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50825" y="2060575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Высокий уровень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Низкий уровень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286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Средний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842" grpId="0"/>
      <p:bldP spid="35843" grpId="0" animBg="1"/>
      <p:bldP spid="35844" grpId="0" animBg="1"/>
      <p:bldP spid="35845" grpId="0" animBg="1"/>
      <p:bldP spid="35846" grpId="0" animBg="1"/>
      <p:bldP spid="35847" grpId="0"/>
      <p:bldP spid="35848" grpId="0"/>
      <p:bldP spid="358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3300"/>
                </a:solidFill>
              </a:rPr>
              <a:t>Учебная мотивация</a:t>
            </a:r>
          </a:p>
        </p:txBody>
      </p:sp>
      <p:graphicFrame>
        <p:nvGraphicFramePr>
          <p:cNvPr id="27656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1685925"/>
          <a:ext cx="8229600" cy="4354513"/>
        </p:xfrm>
        <a:graphic>
          <a:graphicData uri="http://schemas.openxmlformats.org/presentationml/2006/ole">
            <p:oleObj spid="_x0000_s46082" name="Диаграмма" r:id="rId3" imgW="7343775" imgH="3886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OleChart spid="276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Вербальный </a:t>
            </a:r>
            <a:r>
              <a:rPr lang="ru-RU" dirty="0" err="1" smtClean="0">
                <a:solidFill>
                  <a:srgbClr val="FF3300"/>
                </a:solidFill>
              </a:rPr>
              <a:t>субтест</a:t>
            </a:r>
            <a:endParaRPr lang="ru-RU" dirty="0" smtClean="0">
              <a:solidFill>
                <a:srgbClr val="FF3300"/>
              </a:solidFill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>
            <p:ph idx="1"/>
          </p:nvPr>
        </p:nvGraphicFramePr>
        <p:xfrm>
          <a:off x="357158" y="1285860"/>
          <a:ext cx="8405771" cy="4448190"/>
        </p:xfrm>
        <a:graphic>
          <a:graphicData uri="http://schemas.openxmlformats.org/presentationml/2006/ole">
            <p:oleObj spid="_x0000_s47106" name="Диаграмма" r:id="rId3" imgW="7343775" imgH="3886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OleChart spid="296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Степень </a:t>
            </a:r>
            <a:r>
              <a:rPr lang="ru-RU" dirty="0" err="1" smtClean="0">
                <a:solidFill>
                  <a:srgbClr val="FF3300"/>
                </a:solidFill>
              </a:rPr>
              <a:t>дезадаптации</a:t>
            </a:r>
            <a:endParaRPr lang="ru-RU" dirty="0" smtClean="0">
              <a:solidFill>
                <a:srgbClr val="FF3300"/>
              </a:solidFill>
            </a:endParaRP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1357299"/>
          <a:ext cx="8229600" cy="4683140"/>
        </p:xfrm>
        <a:graphic>
          <a:graphicData uri="http://schemas.openxmlformats.org/presentationml/2006/ole">
            <p:oleObj spid="_x0000_s48130" name="Диаграмма" r:id="rId3" imgW="7343775" imgH="3886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OleChart spid="317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Организация медицинского сопровождения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857232"/>
            <a:ext cx="542928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3286124"/>
            <a:ext cx="5429288" cy="334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Физическая культура и спорт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857232"/>
            <a:ext cx="878780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5616624" cy="41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635896" y="3284984"/>
            <a:ext cx="5040560" cy="3353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6299065" cy="35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928934"/>
            <a:ext cx="6237655" cy="374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357166"/>
            <a:ext cx="7492521" cy="56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3" y="535762"/>
            <a:ext cx="7572426" cy="56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14290"/>
            <a:ext cx="7715304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14290"/>
            <a:ext cx="7786742" cy="58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357166"/>
            <a:ext cx="7572428" cy="56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Дополнительное образование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11\Desktop\ЭКОЛОГИЯ_конкурс-2016\P106095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92867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11\Desktop\ЭКОЛОГИЯ_конкурс-2016\P106094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92867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11\Desktop\Учитель-здоровье\P106095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3643314"/>
            <a:ext cx="3286148" cy="26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11\Desktop\Учитель-здоровье\P106094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64331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57166"/>
            <a:ext cx="7953430" cy="59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питания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3357562"/>
            <a:ext cx="5666151" cy="31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857232"/>
            <a:ext cx="54179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2929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 smtClean="0"/>
          </a:p>
          <a:p>
            <a:pPr algn="ctr">
              <a:buNone/>
            </a:pPr>
            <a:r>
              <a:rPr lang="ru-RU" sz="7200" dirty="0" smtClean="0">
                <a:cs typeface="Times New Roman" pitchFamily="18" charset="0"/>
              </a:rPr>
              <a:t>СПАСИБО ЗА ВНИМАНИЕ!</a:t>
            </a:r>
            <a:endParaRPr lang="ru-RU" sz="7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r>
              <a:rPr lang="x-none" smtClean="0"/>
              <a:t>ерез  развитие потенциальных  возможностей  способствовать становлению устойчивой, творческой, деятельной личности, исповедующей общечеловеческие ценности и способной нести ответственность за  собственное благополучие  и  благополучие  общества.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mtClean="0"/>
              <a:t>Миссия</a:t>
            </a:r>
            <a:r>
              <a:rPr lang="ru-RU" dirty="0" smtClean="0"/>
              <a:t> Лицея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Модель организационной структуры </a:t>
            </a:r>
            <a:r>
              <a:rPr lang="ru-RU" sz="3600" dirty="0" err="1" smtClean="0"/>
              <a:t>здоровьесберегающей</a:t>
            </a:r>
            <a:r>
              <a:rPr lang="ru-RU" sz="3600" dirty="0" smtClean="0"/>
              <a:t> среды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14422"/>
            <a:ext cx="7786742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2928934"/>
            <a:ext cx="392909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Здоровьесберегающая </a:t>
            </a:r>
            <a:br>
              <a:rPr lang="ru-RU" sz="1600" b="1" dirty="0" smtClean="0"/>
            </a:br>
            <a:r>
              <a:rPr lang="ru-RU" sz="1600" b="1" dirty="0" smtClean="0"/>
              <a:t>среда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26" y="2000240"/>
            <a:ext cx="170021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Социальная служба</a:t>
            </a:r>
            <a:endParaRPr lang="ru-RU" sz="15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3429000"/>
            <a:ext cx="207170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Программа «Культура  здоровья»</a:t>
            </a:r>
            <a:endParaRPr lang="ru-RU" sz="15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857760"/>
            <a:ext cx="314327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Психолого-педагогическое сопровождение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4857760"/>
            <a:ext cx="307183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Дополнительное образование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3500438"/>
            <a:ext cx="185738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Медицинское сопровождение</a:t>
            </a:r>
            <a:endParaRPr lang="ru-RU" sz="15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2143116"/>
            <a:ext cx="1928826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Физическая культура и спорт</a:t>
            </a:r>
            <a:endParaRPr lang="ru-RU" sz="15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1428736"/>
            <a:ext cx="3357586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Учебная деятельность на основе здоровьесберегающих технологий</a:t>
            </a:r>
            <a:endParaRPr lang="ru-RU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социальной службы 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8077" y="1500174"/>
            <a:ext cx="743301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Классные часы, внеклассные мероприятия</a:t>
            </a:r>
            <a:endParaRPr lang="ru-RU" dirty="0"/>
          </a:p>
        </p:txBody>
      </p:sp>
      <p:pic>
        <p:nvPicPr>
          <p:cNvPr id="4" name="Picture 2" descr="CIMG71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357298"/>
            <a:ext cx="7143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«Культура здоровья»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2837652"/>
            <a:ext cx="5000660" cy="373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857232"/>
            <a:ext cx="5143536" cy="354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 smtClean="0"/>
              <a:t>Физкультминутки, динамические паузы</a:t>
            </a:r>
            <a:endParaRPr lang="ru-RU" sz="3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00108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571480"/>
            <a:ext cx="8039618" cy="5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851</TotalTime>
  <Words>198</Words>
  <Application>Microsoft Office PowerPoint</Application>
  <PresentationFormat>Экран (4:3)</PresentationFormat>
  <Paragraphs>78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Открытая</vt:lpstr>
      <vt:lpstr>Диаграмма</vt:lpstr>
      <vt:lpstr>    «Лицей № 27 имени А.В.Суворова»  г.Ростова-на-Дону  Комплексная модель здоровьесберегающей деятельности  современной школы </vt:lpstr>
      <vt:lpstr>Слайд 2</vt:lpstr>
      <vt:lpstr>Миссия Лицея</vt:lpstr>
      <vt:lpstr>Модель организационной структуры здоровьесберегающей среды </vt:lpstr>
      <vt:lpstr>Деятельность социальной службы </vt:lpstr>
      <vt:lpstr>Классные часы, внеклассные мероприятия</vt:lpstr>
      <vt:lpstr>Программа «Культура здоровья» </vt:lpstr>
      <vt:lpstr>Физкультминутки, динамические паузы</vt:lpstr>
      <vt:lpstr>Слайд 9</vt:lpstr>
      <vt:lpstr>Социально-психологическое сопровождение</vt:lpstr>
      <vt:lpstr>Слайд 11</vt:lpstr>
      <vt:lpstr>Слайд 12</vt:lpstr>
      <vt:lpstr>Слайд 13</vt:lpstr>
      <vt:lpstr>Слайд 14</vt:lpstr>
      <vt:lpstr>Учебная мотивация</vt:lpstr>
      <vt:lpstr>Вербальный субтест</vt:lpstr>
      <vt:lpstr>Степень дезадаптации</vt:lpstr>
      <vt:lpstr>Организация медицинского сопровождения </vt:lpstr>
      <vt:lpstr>Физическая культура и спорт </vt:lpstr>
      <vt:lpstr>Слайд 20</vt:lpstr>
      <vt:lpstr>Слайд 21</vt:lpstr>
      <vt:lpstr>Слайд 22</vt:lpstr>
      <vt:lpstr>Слайд 23</vt:lpstr>
      <vt:lpstr>Слайд 24</vt:lpstr>
      <vt:lpstr>Слайд 25</vt:lpstr>
      <vt:lpstr>Дополнительное образование  </vt:lpstr>
      <vt:lpstr>Слайд 27</vt:lpstr>
      <vt:lpstr>Организация питания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муниципального автономного общеобразовательного учреждения города Ростова –на- Дону «Лицей № 27 имени А.В.Суворова» в рамках пилотного проекта по созданию  единого здоровьеохранного образовательного пространства.</dc:title>
  <dc:creator>ЗАВУЧ</dc:creator>
  <cp:lastModifiedBy>user</cp:lastModifiedBy>
  <cp:revision>93</cp:revision>
  <dcterms:created xsi:type="dcterms:W3CDTF">2016-10-06T06:52:28Z</dcterms:created>
  <dcterms:modified xsi:type="dcterms:W3CDTF">2016-10-11T12:22:52Z</dcterms:modified>
</cp:coreProperties>
</file>