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7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3" r:id="rId20"/>
    <p:sldId id="274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32A79-C1DC-463C-AC89-B205504F9849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B374-E99D-4B45-A895-896E12DEC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32A79-C1DC-463C-AC89-B205504F9849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B374-E99D-4B45-A895-896E12DEC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32A79-C1DC-463C-AC89-B205504F9849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B374-E99D-4B45-A895-896E12DEC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32A79-C1DC-463C-AC89-B205504F9849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B374-E99D-4B45-A895-896E12DEC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32A79-C1DC-463C-AC89-B205504F9849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B374-E99D-4B45-A895-896E12DEC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32A79-C1DC-463C-AC89-B205504F9849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B374-E99D-4B45-A895-896E12DEC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32A79-C1DC-463C-AC89-B205504F9849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B374-E99D-4B45-A895-896E12DEC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32A79-C1DC-463C-AC89-B205504F9849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B374-E99D-4B45-A895-896E12DEC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32A79-C1DC-463C-AC89-B205504F9849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B374-E99D-4B45-A895-896E12DEC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32A79-C1DC-463C-AC89-B205504F9849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B374-E99D-4B45-A895-896E12DEC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32A79-C1DC-463C-AC89-B205504F9849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504B374-E99D-4B45-A895-896E12DEC4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5232A79-C1DC-463C-AC89-B205504F9849}" type="datetimeFigureOut">
              <a:rPr lang="ru-RU" smtClean="0"/>
              <a:pPr/>
              <a:t>19.03.2015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504B374-E99D-4B45-A895-896E12DEC4E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52;&#1091;&#1079;&#1103;&#1082;&#1072;\&#1063;&#1072;&#1081;&#1082;&#1086;&#1074;&#1089;&#1082;&#1080;&#1081;%20&#1055;.&#1048;.%20&#8211;%20&#1042;&#1088;&#1077;&#1084;&#1077;&#1085;&#1072;%20&#1075;&#1086;&#1076;&#1072;.%20&#1040;&#1087;&#1088;&#1077;&#1083;&#1100;.%20&#1055;&#1086;&#1076;&#1089;&#1085;&#1077;&#1078;&#1085;&#1080;&#1082;%20(www.petamusic.ru).mp3" TargetMode="Externa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52;&#1091;&#1079;&#1103;&#1082;&#1072;\&#1063;&#1072;&#1081;&#1082;&#1086;&#1074;&#1089;&#1082;&#1080;&#1081;%20&#1055;.&#1048;.%20&#8211;%20&#1042;&#1088;&#1077;&#1084;&#1077;&#1085;&#1072;%20&#1075;&#1086;&#1076;&#1072;.%20&#1040;&#1087;&#1088;&#1077;&#1083;&#1100;.%20&#1055;&#1086;&#1076;&#1089;&#1085;&#1077;&#1078;&#1085;&#1080;&#1082;%20(www.petamusic.ru).mp3" TargetMode="Externa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52;&#1091;&#1079;&#1103;&#1082;&#1072;\&#1063;&#1072;&#1081;&#1082;&#1086;&#1074;&#1089;&#1082;&#1080;&#1081;%20&#1055;.&#1048;.%20&#8211;%20&#1042;&#1088;&#1077;&#1084;&#1077;&#1085;&#1072;%20&#1075;&#1086;&#1076;&#1072;.%20&#1040;&#1087;&#1088;&#1077;&#1083;&#1100;.%20&#1055;&#1086;&#1076;&#1089;&#1085;&#1077;&#1078;&#1085;&#1080;&#1082;%20(www.petamusic.ru).mp3" TargetMode="Externa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836712"/>
            <a:ext cx="72023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ВНЕКЛАССНОЕ МЕРОПРИЯТИЕ ПО ОКРУЖАЮЩЕМУ МИРУ  С ИСПОЛЬЗОВАНИЕМ ЗДОРОВЬЕСБЕРЕГАЮЩИХ ТЕХНОЛОГИЙ</a:t>
            </a:r>
            <a:endParaRPr lang="ru-RU" sz="2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5301208"/>
            <a:ext cx="42498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Составила: учитель начальных классов</a:t>
            </a:r>
          </a:p>
          <a:p>
            <a:pPr algn="ctr"/>
            <a:r>
              <a:rPr lang="ru-RU" dirty="0" smtClean="0"/>
              <a:t>Бышева </a:t>
            </a:r>
            <a:r>
              <a:rPr lang="ru-RU" smtClean="0"/>
              <a:t>Людмила Артёмовна</a:t>
            </a:r>
            <a:endParaRPr lang="ru-RU" dirty="0" smtClean="0"/>
          </a:p>
          <a:p>
            <a:pPr algn="ctr"/>
            <a:r>
              <a:rPr lang="ru-RU" dirty="0" smtClean="0"/>
              <a:t>МБОУ Советская СОШ ст.Советской</a:t>
            </a:r>
          </a:p>
          <a:p>
            <a:pPr algn="ctr"/>
            <a:r>
              <a:rPr lang="ru-RU" dirty="0" smtClean="0"/>
              <a:t>Ростовской области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3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3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1506" name="Картинка" r:id="rId3" imgW="5714286" imgH="5638095" progId="StaticMetafil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otvetkak.ru/image/zimujushhie-i-pereljotnye-pticy-nazvanija-ptic-interesnye-fakty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javoronok-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укушка на ветк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5416"/>
            <a:ext cx="9144000" cy="7173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Ласточка в воздух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5292081" cy="3861048"/>
          </a:xfrm>
          <a:prstGeom prst="rect">
            <a:avLst/>
          </a:prstGeom>
          <a:noFill/>
        </p:spPr>
      </p:pic>
      <p:pic>
        <p:nvPicPr>
          <p:cNvPr id="26628" name="Picture 4" descr="http://w1040.am15.net/img/ie_img_fix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26630" name="Picture 6" descr="http://w1040.am15.net/img/ie_img_fix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26632" name="Picture 8" descr="Ласточки. Ф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1420" y="2780928"/>
            <a:ext cx="5432580" cy="4077072"/>
          </a:xfrm>
          <a:prstGeom prst="rect">
            <a:avLst/>
          </a:prstGeom>
          <a:noFill/>
        </p:spPr>
      </p:pic>
      <p:pic>
        <p:nvPicPr>
          <p:cNvPr id="26634" name="Picture 10" descr="Ласточки. Фот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365840"/>
            <a:ext cx="2778522" cy="3492160"/>
          </a:xfrm>
          <a:prstGeom prst="rect">
            <a:avLst/>
          </a:prstGeom>
          <a:noFill/>
        </p:spPr>
      </p:pic>
      <p:pic>
        <p:nvPicPr>
          <p:cNvPr id="26636" name="Picture 12" descr="Ласточки. Фото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65058" y="0"/>
            <a:ext cx="3978942" cy="3861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3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3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3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фото скворц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292080" cy="5292081"/>
          </a:xfrm>
          <a:prstGeom prst="rect">
            <a:avLst/>
          </a:prstGeom>
          <a:noFill/>
        </p:spPr>
      </p:pic>
      <p:pic>
        <p:nvPicPr>
          <p:cNvPr id="27652" name="Picture 4" descr="скворец на ветк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28120" y="2845295"/>
            <a:ext cx="5015880" cy="40127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3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Мать-и-мачех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821"/>
            <a:ext cx="9144000" cy="66441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Первоцветы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3145" y="0"/>
            <a:ext cx="4735441" cy="3429000"/>
          </a:xfrm>
          <a:prstGeom prst="rect">
            <a:avLst/>
          </a:prstGeom>
          <a:noFill/>
        </p:spPr>
      </p:pic>
      <p:pic>
        <p:nvPicPr>
          <p:cNvPr id="29700" name="Picture 4" descr="Первоцветы фото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893840"/>
            <a:ext cx="4248472" cy="2964160"/>
          </a:xfrm>
          <a:prstGeom prst="rect">
            <a:avLst/>
          </a:prstGeom>
          <a:noFill/>
        </p:spPr>
      </p:pic>
      <p:pic>
        <p:nvPicPr>
          <p:cNvPr id="29702" name="Picture 6" descr="Первоцветы фото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7496" y="0"/>
            <a:ext cx="4536504" cy="3861048"/>
          </a:xfrm>
          <a:prstGeom prst="rect">
            <a:avLst/>
          </a:prstGeom>
          <a:noFill/>
        </p:spPr>
      </p:pic>
      <p:pic>
        <p:nvPicPr>
          <p:cNvPr id="29706" name="Picture 10" descr="http://im0-tub-ru.yandex.net/i?id=427c2d075371112754cfc1bc5d24b759-07-16f-11926&amp;n=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01008"/>
            <a:ext cx="4773191" cy="3356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3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3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3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924374"/>
            <a:ext cx="5357694" cy="3933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4624" y="-387424"/>
            <a:ext cx="7409376" cy="43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3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3"/>
            <a:ext cx="9144000" cy="677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zi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noFill/>
        </p:spPr>
      </p:pic>
      <p:pic>
        <p:nvPicPr>
          <p:cNvPr id="1027" name="Picture 3" descr="C:\Users\Admin\Desktop\412_image_0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3140968"/>
          </a:xfrm>
          <a:prstGeom prst="rect">
            <a:avLst/>
          </a:prstGeom>
          <a:noFill/>
        </p:spPr>
      </p:pic>
      <p:pic>
        <p:nvPicPr>
          <p:cNvPr id="1028" name="Picture 4" descr="C:\Users\Admin\Desktop\Levitan_vesna_bolshay_vod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29000"/>
            <a:ext cx="4644008" cy="3429000"/>
          </a:xfrm>
          <a:prstGeom prst="rect">
            <a:avLst/>
          </a:prstGeom>
          <a:noFill/>
        </p:spPr>
      </p:pic>
      <p:pic>
        <p:nvPicPr>
          <p:cNvPr id="1031" name="Picture 7" descr="http://www.art-see.ru/1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032210"/>
            <a:ext cx="4572000" cy="38257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3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солнце растровый рисун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8" y="0"/>
            <a:ext cx="9684568" cy="6858000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 rot="20548716">
            <a:off x="5425963" y="2538600"/>
            <a:ext cx="3240360" cy="4320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Соблюдай правила дорожного движения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 rot="19362218">
            <a:off x="4980349" y="1547972"/>
            <a:ext cx="3243202" cy="54092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 rot="17859749">
            <a:off x="4037181" y="741651"/>
            <a:ext cx="3240360" cy="4320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Катайся на велосипеде с 14 лет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 rot="2272059">
            <a:off x="4939508" y="4882099"/>
            <a:ext cx="3240360" cy="4320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Гуляй на свежем воздухе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 rot="17948328">
            <a:off x="1265118" y="5597394"/>
            <a:ext cx="3240360" cy="4320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 rot="20033614">
            <a:off x="181285" y="4551953"/>
            <a:ext cx="3240360" cy="4320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Соблюдай режим дня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 rot="21432931">
            <a:off x="-171947" y="3435445"/>
            <a:ext cx="3240360" cy="4320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 rot="1556128">
            <a:off x="110820" y="2171627"/>
            <a:ext cx="3240360" cy="4320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Проветривай помещение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 rot="5400000">
            <a:off x="2879812" y="440668"/>
            <a:ext cx="3240360" cy="4320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 rot="3085651">
            <a:off x="826447" y="1119813"/>
            <a:ext cx="3240360" cy="4320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 rot="3100736">
            <a:off x="4197931" y="5554139"/>
            <a:ext cx="3240360" cy="4320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 rot="5400000">
            <a:off x="2519772" y="5985284"/>
            <a:ext cx="3240360" cy="4320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закаляйся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 rot="622739">
            <a:off x="5448504" y="3789362"/>
            <a:ext cx="3240360" cy="4320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 rot="15193949">
            <a:off x="1825865" y="578120"/>
            <a:ext cx="3240360" cy="4320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Весной ешь фрукты и овощи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3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3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3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3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3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30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3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3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6" dur="30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9" dur="3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3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0" dur="30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3" dur="3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3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4" dur="30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7" dur="3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3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3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5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8" dur="30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1" dur="3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3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3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9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2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1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5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 animBg="1"/>
      <p:bldP spid="13" grpId="0" build="allAtOnce" animBg="1"/>
      <p:bldP spid="14" grpId="0" build="allAtOnce" animBg="1"/>
      <p:bldP spid="15" grpId="0" animBg="1"/>
      <p:bldP spid="16" grpId="0" build="allAtOnce" animBg="1"/>
      <p:bldP spid="17" grpId="0" animBg="1"/>
      <p:bldP spid="18" grpId="0" build="allAtOnce" animBg="1"/>
      <p:bldP spid="19" grpId="0" animBg="1"/>
      <p:bldP spid="20" grpId="0" animBg="1"/>
      <p:bldP spid="21" grpId="0" animBg="1"/>
      <p:bldP spid="22" grpId="0" build="allAtOnce" animBg="1"/>
      <p:bldP spid="23" grpId="0" animBg="1"/>
      <p:bldP spid="23" grpId="1" animBg="1"/>
      <p:bldP spid="24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Весенний мотив. Гремитских Владими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0"/>
            <a:ext cx="5364088" cy="6858000"/>
          </a:xfrm>
          <a:prstGeom prst="rect">
            <a:avLst/>
          </a:prstGeom>
          <a:noFill/>
        </p:spPr>
      </p:pic>
      <p:pic>
        <p:nvPicPr>
          <p:cNvPr id="15366" name="Picture 6" descr="Куинджи А.И.  Ранняя вес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779912" cy="2204864"/>
          </a:xfrm>
          <a:prstGeom prst="rect">
            <a:avLst/>
          </a:prstGeom>
          <a:noFill/>
        </p:spPr>
      </p:pic>
      <p:pic>
        <p:nvPicPr>
          <p:cNvPr id="15368" name="Picture 8" descr="Волков Е.Е. Весной. 188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204864"/>
            <a:ext cx="3779912" cy="4653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3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3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Саврасов Грачи прилетел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69330"/>
            <a:ext cx="9144000" cy="7127330"/>
          </a:xfrm>
          <a:prstGeom prst="rect">
            <a:avLst/>
          </a:prstGeom>
          <a:noFill/>
        </p:spPr>
      </p:pic>
      <p:pic>
        <p:nvPicPr>
          <p:cNvPr id="10" name="Чайковский П.И. – Времена года. Апрель. Подснежник (www.petamusic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00392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5903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Левитан Весна. Большая вод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478"/>
            <a:ext cx="9144000" cy="6823522"/>
          </a:xfrm>
          <a:prstGeom prst="rect">
            <a:avLst/>
          </a:prstGeom>
          <a:noFill/>
        </p:spPr>
      </p:pic>
      <p:pic>
        <p:nvPicPr>
          <p:cNvPr id="8" name="Чайковский П.И. – Времена года. Апрель. Подснежник (www.petamusic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00392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5903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Остроухов Первая зелен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Чайковский П.И. – Времена года. Апрель. Подснежник (www.petamusic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00392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5903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5436096" y="11247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788024" y="28529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0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9501" y="323557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80728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8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537" y="1656936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672" y="1628801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3396" y="1628800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1359" y="1628800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628800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628800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268760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988840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1433" y="1628800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3832" y="2340532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7900" y="2692225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6036" y="3043917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6036" y="3395610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0104" y="3747303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3676" y="1277107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908720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548680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60648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0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99931" y="2720361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708920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708920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708920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708920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7823" y="2722988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5786" y="2722988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7816" y="2722988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5786" y="2385364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5786" y="3060613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1718" y="3384170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717032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4077072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4437112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420888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068960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356992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717032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068960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068960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8073" y="3043917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6042" y="3043917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2147" y="3043917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184" y="3043917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2147" y="3367474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717032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05064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365104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25144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4006" y="3395610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8067" y="3437813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0097" y="3437813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2128" y="3437813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0091" y="3437813"/>
            <a:ext cx="432048" cy="35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9" name="TextBox 108"/>
          <p:cNvSpPr txBox="1"/>
          <p:nvPr/>
        </p:nvSpPr>
        <p:spPr>
          <a:xfrm>
            <a:off x="1835696" y="1268760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10" name="TextBox 109"/>
          <p:cNvSpPr txBox="1"/>
          <p:nvPr/>
        </p:nvSpPr>
        <p:spPr>
          <a:xfrm>
            <a:off x="1979712" y="1268760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111" name="TextBox 110"/>
          <p:cNvSpPr txBox="1"/>
          <p:nvPr/>
        </p:nvSpPr>
        <p:spPr>
          <a:xfrm>
            <a:off x="1907704" y="1628800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12" name="TextBox 111"/>
          <p:cNvSpPr txBox="1"/>
          <p:nvPr/>
        </p:nvSpPr>
        <p:spPr>
          <a:xfrm>
            <a:off x="1907704" y="1988840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113" name="TextBox 112"/>
          <p:cNvSpPr txBox="1"/>
          <p:nvPr/>
        </p:nvSpPr>
        <p:spPr>
          <a:xfrm>
            <a:off x="1907704" y="2276872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14" name="TextBox 113"/>
          <p:cNvSpPr txBox="1"/>
          <p:nvPr/>
        </p:nvSpPr>
        <p:spPr>
          <a:xfrm>
            <a:off x="1907704" y="2636912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15" name="TextBox 114"/>
          <p:cNvSpPr txBox="1"/>
          <p:nvPr/>
        </p:nvSpPr>
        <p:spPr>
          <a:xfrm>
            <a:off x="1907704" y="3068960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16" name="TextBox 115"/>
          <p:cNvSpPr txBox="1"/>
          <p:nvPr/>
        </p:nvSpPr>
        <p:spPr>
          <a:xfrm>
            <a:off x="1907704" y="3356992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17" name="TextBox 116"/>
          <p:cNvSpPr txBox="1"/>
          <p:nvPr/>
        </p:nvSpPr>
        <p:spPr>
          <a:xfrm>
            <a:off x="1979712" y="371703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18" name="TextBox 117"/>
          <p:cNvSpPr txBox="1"/>
          <p:nvPr/>
        </p:nvSpPr>
        <p:spPr>
          <a:xfrm>
            <a:off x="4716016" y="234888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19" name="TextBox 118"/>
          <p:cNvSpPr txBox="1"/>
          <p:nvPr/>
        </p:nvSpPr>
        <p:spPr>
          <a:xfrm>
            <a:off x="4716016" y="2348880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120" name="TextBox 119"/>
          <p:cNvSpPr txBox="1"/>
          <p:nvPr/>
        </p:nvSpPr>
        <p:spPr>
          <a:xfrm>
            <a:off x="4788024" y="2708920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21" name="TextBox 120"/>
          <p:cNvSpPr txBox="1"/>
          <p:nvPr/>
        </p:nvSpPr>
        <p:spPr>
          <a:xfrm>
            <a:off x="4788024" y="299695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</a:t>
            </a:r>
            <a:endParaRPr lang="ru-RU" dirty="0"/>
          </a:p>
        </p:txBody>
      </p:sp>
      <p:sp>
        <p:nvSpPr>
          <p:cNvPr id="122" name="TextBox 121"/>
          <p:cNvSpPr txBox="1"/>
          <p:nvPr/>
        </p:nvSpPr>
        <p:spPr>
          <a:xfrm>
            <a:off x="4716016" y="3356992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23" name="TextBox 122"/>
          <p:cNvSpPr txBox="1"/>
          <p:nvPr/>
        </p:nvSpPr>
        <p:spPr>
          <a:xfrm>
            <a:off x="4716016" y="3717032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24" name="TextBox 123"/>
          <p:cNvSpPr txBox="1"/>
          <p:nvPr/>
        </p:nvSpPr>
        <p:spPr>
          <a:xfrm>
            <a:off x="4716016" y="4077072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</a:t>
            </a:r>
            <a:endParaRPr lang="ru-RU" dirty="0"/>
          </a:p>
        </p:txBody>
      </p:sp>
      <p:sp>
        <p:nvSpPr>
          <p:cNvPr id="125" name="TextBox 124"/>
          <p:cNvSpPr txBox="1"/>
          <p:nvPr/>
        </p:nvSpPr>
        <p:spPr>
          <a:xfrm>
            <a:off x="4788024" y="4437112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</a:t>
            </a:r>
            <a:endParaRPr lang="ru-RU" dirty="0"/>
          </a:p>
        </p:txBody>
      </p:sp>
      <p:sp>
        <p:nvSpPr>
          <p:cNvPr id="126" name="TextBox 125"/>
          <p:cNvSpPr txBox="1"/>
          <p:nvPr/>
        </p:nvSpPr>
        <p:spPr>
          <a:xfrm>
            <a:off x="755577" y="0"/>
            <a:ext cx="72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28" name="TextBox 127"/>
          <p:cNvSpPr txBox="1"/>
          <p:nvPr/>
        </p:nvSpPr>
        <p:spPr>
          <a:xfrm>
            <a:off x="827584" y="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</a:t>
            </a:r>
            <a:endParaRPr lang="ru-RU" dirty="0"/>
          </a:p>
        </p:txBody>
      </p:sp>
      <p:sp>
        <p:nvSpPr>
          <p:cNvPr id="129" name="TextBox 128"/>
          <p:cNvSpPr txBox="1"/>
          <p:nvPr/>
        </p:nvSpPr>
        <p:spPr>
          <a:xfrm>
            <a:off x="683568" y="260648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30" name="TextBox 129"/>
          <p:cNvSpPr txBox="1"/>
          <p:nvPr/>
        </p:nvSpPr>
        <p:spPr>
          <a:xfrm>
            <a:off x="683568" y="620688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31" name="TextBox 130"/>
          <p:cNvSpPr txBox="1"/>
          <p:nvPr/>
        </p:nvSpPr>
        <p:spPr>
          <a:xfrm>
            <a:off x="683568" y="980728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132" name="TextBox 131"/>
          <p:cNvSpPr txBox="1"/>
          <p:nvPr/>
        </p:nvSpPr>
        <p:spPr>
          <a:xfrm>
            <a:off x="683568" y="1268760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133" name="TextBox 132"/>
          <p:cNvSpPr txBox="1"/>
          <p:nvPr/>
        </p:nvSpPr>
        <p:spPr>
          <a:xfrm>
            <a:off x="755576" y="162880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35" name="TextBox 134"/>
          <p:cNvSpPr txBox="1"/>
          <p:nvPr/>
        </p:nvSpPr>
        <p:spPr>
          <a:xfrm>
            <a:off x="2123728" y="0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36" name="TextBox 135"/>
          <p:cNvSpPr txBox="1"/>
          <p:nvPr/>
        </p:nvSpPr>
        <p:spPr>
          <a:xfrm>
            <a:off x="2267744" y="0"/>
            <a:ext cx="393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137" name="TextBox 136"/>
          <p:cNvSpPr txBox="1"/>
          <p:nvPr/>
        </p:nvSpPr>
        <p:spPr>
          <a:xfrm>
            <a:off x="2339752" y="260648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38" name="TextBox 137"/>
          <p:cNvSpPr txBox="1"/>
          <p:nvPr/>
        </p:nvSpPr>
        <p:spPr>
          <a:xfrm>
            <a:off x="2267744" y="54868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39" name="TextBox 138"/>
          <p:cNvSpPr txBox="1"/>
          <p:nvPr/>
        </p:nvSpPr>
        <p:spPr>
          <a:xfrm>
            <a:off x="2339752" y="83671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140" name="TextBox 139"/>
          <p:cNvSpPr txBox="1"/>
          <p:nvPr/>
        </p:nvSpPr>
        <p:spPr>
          <a:xfrm>
            <a:off x="2339752" y="1268760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41" name="TextBox 140"/>
          <p:cNvSpPr txBox="1"/>
          <p:nvPr/>
        </p:nvSpPr>
        <p:spPr>
          <a:xfrm>
            <a:off x="2339752" y="162880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42" name="TextBox 141"/>
          <p:cNvSpPr txBox="1"/>
          <p:nvPr/>
        </p:nvSpPr>
        <p:spPr>
          <a:xfrm>
            <a:off x="611560" y="3068960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43" name="TextBox 142"/>
          <p:cNvSpPr txBox="1"/>
          <p:nvPr/>
        </p:nvSpPr>
        <p:spPr>
          <a:xfrm>
            <a:off x="755576" y="299695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144" name="TextBox 143"/>
          <p:cNvSpPr txBox="1"/>
          <p:nvPr/>
        </p:nvSpPr>
        <p:spPr>
          <a:xfrm>
            <a:off x="755576" y="3356992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5" name="TextBox 144"/>
          <p:cNvSpPr txBox="1"/>
          <p:nvPr/>
        </p:nvSpPr>
        <p:spPr>
          <a:xfrm>
            <a:off x="683568" y="3645024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683568" y="4005064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147" name="TextBox 146"/>
          <p:cNvSpPr txBox="1"/>
          <p:nvPr/>
        </p:nvSpPr>
        <p:spPr>
          <a:xfrm>
            <a:off x="683568" y="436510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48" name="TextBox 147"/>
          <p:cNvSpPr txBox="1"/>
          <p:nvPr/>
        </p:nvSpPr>
        <p:spPr>
          <a:xfrm>
            <a:off x="683568" y="4725144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149" name="TextBox 148"/>
          <p:cNvSpPr txBox="1"/>
          <p:nvPr/>
        </p:nvSpPr>
        <p:spPr>
          <a:xfrm>
            <a:off x="5076056" y="234888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50" name="TextBox 149"/>
          <p:cNvSpPr txBox="1"/>
          <p:nvPr/>
        </p:nvSpPr>
        <p:spPr>
          <a:xfrm>
            <a:off x="5220072" y="234888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51" name="TextBox 150"/>
          <p:cNvSpPr txBox="1"/>
          <p:nvPr/>
        </p:nvSpPr>
        <p:spPr>
          <a:xfrm>
            <a:off x="5220072" y="270892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52" name="TextBox 151"/>
          <p:cNvSpPr txBox="1"/>
          <p:nvPr/>
        </p:nvSpPr>
        <p:spPr>
          <a:xfrm>
            <a:off x="5220072" y="2996952"/>
            <a:ext cx="36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153" name="TextBox 152"/>
          <p:cNvSpPr txBox="1"/>
          <p:nvPr/>
        </p:nvSpPr>
        <p:spPr>
          <a:xfrm>
            <a:off x="5148064" y="3356992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154" name="TextBox 153"/>
          <p:cNvSpPr txBox="1"/>
          <p:nvPr/>
        </p:nvSpPr>
        <p:spPr>
          <a:xfrm>
            <a:off x="5220072" y="3717032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155" name="TextBox 154"/>
          <p:cNvSpPr txBox="1"/>
          <p:nvPr/>
        </p:nvSpPr>
        <p:spPr>
          <a:xfrm>
            <a:off x="179512" y="1484784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56" name="TextBox 155"/>
          <p:cNvSpPr txBox="1"/>
          <p:nvPr/>
        </p:nvSpPr>
        <p:spPr>
          <a:xfrm>
            <a:off x="323528" y="1628800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Ж</a:t>
            </a:r>
            <a:endParaRPr lang="ru-RU" dirty="0"/>
          </a:p>
        </p:txBody>
      </p:sp>
      <p:sp>
        <p:nvSpPr>
          <p:cNvPr id="157" name="TextBox 156"/>
          <p:cNvSpPr txBox="1"/>
          <p:nvPr/>
        </p:nvSpPr>
        <p:spPr>
          <a:xfrm>
            <a:off x="1115616" y="162880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158" name="TextBox 157"/>
          <p:cNvSpPr txBox="1"/>
          <p:nvPr/>
        </p:nvSpPr>
        <p:spPr>
          <a:xfrm>
            <a:off x="1547664" y="162880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159" name="TextBox 158"/>
          <p:cNvSpPr txBox="1"/>
          <p:nvPr/>
        </p:nvSpPr>
        <p:spPr>
          <a:xfrm>
            <a:off x="1691680" y="36450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60" name="TextBox 159"/>
          <p:cNvSpPr txBox="1"/>
          <p:nvPr/>
        </p:nvSpPr>
        <p:spPr>
          <a:xfrm>
            <a:off x="1259632" y="335699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61" name="TextBox 160"/>
          <p:cNvSpPr txBox="1"/>
          <p:nvPr/>
        </p:nvSpPr>
        <p:spPr>
          <a:xfrm>
            <a:off x="1547664" y="3356992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62" name="TextBox 161"/>
          <p:cNvSpPr txBox="1"/>
          <p:nvPr/>
        </p:nvSpPr>
        <p:spPr>
          <a:xfrm>
            <a:off x="2339752" y="3429000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163" name="TextBox 162"/>
          <p:cNvSpPr txBox="1"/>
          <p:nvPr/>
        </p:nvSpPr>
        <p:spPr>
          <a:xfrm>
            <a:off x="2771800" y="34290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164" name="TextBox 163"/>
          <p:cNvSpPr txBox="1"/>
          <p:nvPr/>
        </p:nvSpPr>
        <p:spPr>
          <a:xfrm>
            <a:off x="3203848" y="342900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65" name="TextBox 164"/>
          <p:cNvSpPr txBox="1"/>
          <p:nvPr/>
        </p:nvSpPr>
        <p:spPr>
          <a:xfrm>
            <a:off x="3635896" y="3429000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</a:t>
            </a:r>
            <a:endParaRPr lang="ru-RU" dirty="0"/>
          </a:p>
        </p:txBody>
      </p:sp>
      <p:sp>
        <p:nvSpPr>
          <p:cNvPr id="166" name="TextBox 165"/>
          <p:cNvSpPr txBox="1"/>
          <p:nvPr/>
        </p:nvSpPr>
        <p:spPr>
          <a:xfrm>
            <a:off x="1691680" y="2636912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67" name="TextBox 166"/>
          <p:cNvSpPr txBox="1"/>
          <p:nvPr/>
        </p:nvSpPr>
        <p:spPr>
          <a:xfrm>
            <a:off x="2339752" y="2636912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68" name="TextBox 167"/>
          <p:cNvSpPr txBox="1"/>
          <p:nvPr/>
        </p:nvSpPr>
        <p:spPr>
          <a:xfrm>
            <a:off x="2699792" y="2708920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Ж</a:t>
            </a:r>
            <a:endParaRPr lang="ru-RU" dirty="0"/>
          </a:p>
        </p:txBody>
      </p:sp>
      <p:sp>
        <p:nvSpPr>
          <p:cNvPr id="169" name="TextBox 168"/>
          <p:cNvSpPr txBox="1"/>
          <p:nvPr/>
        </p:nvSpPr>
        <p:spPr>
          <a:xfrm>
            <a:off x="3131840" y="2708920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70" name="TextBox 169"/>
          <p:cNvSpPr txBox="1"/>
          <p:nvPr/>
        </p:nvSpPr>
        <p:spPr>
          <a:xfrm>
            <a:off x="3563888" y="2708920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171" name="TextBox 170"/>
          <p:cNvSpPr txBox="1"/>
          <p:nvPr/>
        </p:nvSpPr>
        <p:spPr>
          <a:xfrm>
            <a:off x="3923928" y="2708920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72" name="TextBox 171"/>
          <p:cNvSpPr txBox="1"/>
          <p:nvPr/>
        </p:nvSpPr>
        <p:spPr>
          <a:xfrm>
            <a:off x="4355976" y="2708920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73" name="TextBox 172"/>
          <p:cNvSpPr txBox="1"/>
          <p:nvPr/>
        </p:nvSpPr>
        <p:spPr>
          <a:xfrm>
            <a:off x="0" y="299695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74" name="TextBox 173"/>
          <p:cNvSpPr txBox="1"/>
          <p:nvPr/>
        </p:nvSpPr>
        <p:spPr>
          <a:xfrm>
            <a:off x="323528" y="2996952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175" name="TextBox 174"/>
          <p:cNvSpPr txBox="1"/>
          <p:nvPr/>
        </p:nvSpPr>
        <p:spPr>
          <a:xfrm>
            <a:off x="1115616" y="306896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176" name="TextBox 175"/>
          <p:cNvSpPr txBox="1"/>
          <p:nvPr/>
        </p:nvSpPr>
        <p:spPr>
          <a:xfrm>
            <a:off x="1475656" y="3068960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Ж</a:t>
            </a:r>
            <a:endParaRPr lang="ru-RU" dirty="0"/>
          </a:p>
        </p:txBody>
      </p:sp>
      <p:sp>
        <p:nvSpPr>
          <p:cNvPr id="177" name="TextBox 176"/>
          <p:cNvSpPr txBox="1"/>
          <p:nvPr/>
        </p:nvSpPr>
        <p:spPr>
          <a:xfrm>
            <a:off x="2267744" y="306896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78" name="TextBox 177"/>
          <p:cNvSpPr txBox="1"/>
          <p:nvPr/>
        </p:nvSpPr>
        <p:spPr>
          <a:xfrm>
            <a:off x="2699792" y="3068960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</a:t>
            </a:r>
            <a:endParaRPr lang="ru-RU" dirty="0"/>
          </a:p>
        </p:txBody>
      </p:sp>
      <p:sp>
        <p:nvSpPr>
          <p:cNvPr id="179" name="TextBox 178"/>
          <p:cNvSpPr txBox="1"/>
          <p:nvPr/>
        </p:nvSpPr>
        <p:spPr>
          <a:xfrm>
            <a:off x="2771800" y="0"/>
            <a:ext cx="6372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 вертикали:</a:t>
            </a:r>
          </a:p>
          <a:p>
            <a:r>
              <a:rPr lang="ru-RU" dirty="0" smtClean="0"/>
              <a:t>1.Если птицы вьют гнёзда на солнечной стороне домов или</a:t>
            </a:r>
          </a:p>
          <a:p>
            <a:r>
              <a:rPr lang="ru-RU" dirty="0"/>
              <a:t>д</a:t>
            </a:r>
            <a:r>
              <a:rPr lang="ru-RU" dirty="0" smtClean="0"/>
              <a:t>еревьев, то лето будет……..</a:t>
            </a:r>
          </a:p>
          <a:p>
            <a:r>
              <a:rPr lang="ru-RU" dirty="0" smtClean="0"/>
              <a:t>2.Если дятел стучит в марте, весна будет…</a:t>
            </a:r>
          </a:p>
          <a:p>
            <a:r>
              <a:rPr lang="ru-RU" dirty="0" smtClean="0"/>
              <a:t>3.Много майских жуков весной- будет….</a:t>
            </a:r>
          </a:p>
          <a:p>
            <a:r>
              <a:rPr lang="ru-RU" dirty="0" smtClean="0"/>
              <a:t>4.Если грач прилетел до 14 марта, снег рано сойдёт, а лето будет….</a:t>
            </a:r>
          </a:p>
          <a:p>
            <a:r>
              <a:rPr lang="ru-RU" dirty="0" smtClean="0"/>
              <a:t>5.Если журавли прилетели рано, значит и весна будет…</a:t>
            </a:r>
          </a:p>
          <a:p>
            <a:r>
              <a:rPr lang="ru-RU" dirty="0" smtClean="0"/>
              <a:t>6.Вороны ранней весной купаются в лужах- к ….</a:t>
            </a:r>
            <a:endParaRPr lang="ru-RU" dirty="0"/>
          </a:p>
        </p:txBody>
      </p:sp>
      <p:sp>
        <p:nvSpPr>
          <p:cNvPr id="181" name="TextBox 180"/>
          <p:cNvSpPr txBox="1"/>
          <p:nvPr/>
        </p:nvSpPr>
        <p:spPr>
          <a:xfrm>
            <a:off x="1547664" y="5157192"/>
            <a:ext cx="539558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 горизонтали:</a:t>
            </a:r>
          </a:p>
          <a:p>
            <a:r>
              <a:rPr lang="ru-RU" dirty="0" smtClean="0"/>
              <a:t>1.Если весной летит много паутины- лето будет…..</a:t>
            </a:r>
          </a:p>
          <a:p>
            <a:r>
              <a:rPr lang="ru-RU" dirty="0" smtClean="0"/>
              <a:t>2.На крышах длинные сосульки – весна будет…..</a:t>
            </a:r>
          </a:p>
          <a:p>
            <a:r>
              <a:rPr lang="ru-RU" dirty="0" smtClean="0"/>
              <a:t>3.Если из берёзы течёт много сока, лето будет….</a:t>
            </a:r>
          </a:p>
          <a:p>
            <a:r>
              <a:rPr lang="ru-RU" dirty="0" smtClean="0"/>
              <a:t>4.Перелётная птица течёт стаями- весна будет….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3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3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3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3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3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3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3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3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3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3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3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3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3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3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3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3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3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3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3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3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3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3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3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3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3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3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3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3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3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3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3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3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3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3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3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3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3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3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3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3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3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3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3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3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3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3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3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3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3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3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3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3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3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3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3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3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3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3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3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3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3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3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3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3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3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3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3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3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3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3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3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3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3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3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3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3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3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3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3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3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3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3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3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3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128" grpId="0"/>
      <p:bldP spid="129" grpId="0"/>
      <p:bldP spid="130" grpId="0"/>
      <p:bldP spid="131" grpId="0"/>
      <p:bldP spid="132" grpId="0"/>
      <p:bldP spid="133" grpId="0"/>
      <p:bldP spid="136" grpId="0"/>
      <p:bldP spid="137" grpId="0"/>
      <p:bldP spid="138" grpId="0"/>
      <p:bldP spid="139" grpId="0"/>
      <p:bldP spid="140" grpId="0"/>
      <p:bldP spid="141" grpId="0"/>
      <p:bldP spid="143" grpId="0"/>
      <p:bldP spid="144" grpId="0"/>
      <p:bldP spid="145" grpId="0"/>
      <p:bldP spid="146" grpId="0"/>
      <p:bldP spid="147" grpId="0"/>
      <p:bldP spid="148" grpId="0"/>
      <p:bldP spid="150" grpId="0"/>
      <p:bldP spid="151" grpId="0"/>
      <p:bldP spid="152" grpId="0"/>
      <p:bldP spid="153" grpId="0"/>
      <p:bldP spid="154" grpId="0"/>
      <p:bldP spid="156" grpId="0"/>
      <p:bldP spid="157" grpId="0"/>
      <p:bldP spid="158" grpId="0"/>
      <p:bldP spid="161" grpId="0"/>
      <p:bldP spid="162" grpId="0"/>
      <p:bldP spid="163" grpId="0"/>
      <p:bldP spid="164" grpId="0"/>
      <p:bldP spid="165" grpId="0"/>
      <p:bldP spid="167" grpId="0"/>
      <p:bldP spid="168" grpId="0"/>
      <p:bldP spid="169" grpId="0"/>
      <p:bldP spid="170" grpId="0"/>
      <p:bldP spid="171" grpId="0"/>
      <p:bldP spid="172" grpId="0"/>
      <p:bldP spid="174" grpId="0"/>
      <p:bldP spid="175" grpId="0"/>
      <p:bldP spid="176" grpId="0"/>
      <p:bldP spid="177" grpId="0"/>
      <p:bldP spid="17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Ранняя вес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5076055" cy="3573016"/>
          </a:xfrm>
          <a:prstGeom prst="rect">
            <a:avLst/>
          </a:prstGeom>
          <a:noFill/>
        </p:spPr>
      </p:pic>
      <p:pic>
        <p:nvPicPr>
          <p:cNvPr id="20484" name="Picture 4" descr="Петровичев Цветущие вишн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645024"/>
            <a:ext cx="4968552" cy="3212976"/>
          </a:xfrm>
          <a:prstGeom prst="rect">
            <a:avLst/>
          </a:prstGeom>
          <a:noFill/>
        </p:spPr>
      </p:pic>
      <p:pic>
        <p:nvPicPr>
          <p:cNvPr id="20486" name="Picture 6" descr="http://xn----8sbiecm6bhdx8i.xn--p1ai/photo/spring/april_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0"/>
            <a:ext cx="4067944" cy="357301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0"/>
            <a:ext cx="3481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3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364088" y="0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2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372200" y="3861048"/>
            <a:ext cx="296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3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3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1" y="1"/>
          <a:ext cx="5122332" cy="3645024"/>
        </p:xfrm>
        <a:graphic>
          <a:graphicData uri="http://schemas.openxmlformats.org/presentationml/2006/ole">
            <p:oleObj spid="_x0000_s22530" name="Картинка" r:id="rId3" imgW="5982535" imgH="4258269" progId="StaticMetafile">
              <p:embed/>
            </p:oleObj>
          </a:graphicData>
        </a:graphic>
      </p:graphicFrame>
      <p:pic>
        <p:nvPicPr>
          <p:cNvPr id="22532" name="Picture 4" descr="http://im3-tub-ru.yandex.net/i?id=5f6ea166fa2951b675dc642bd015acd5-122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916832"/>
            <a:ext cx="4067944" cy="3705622"/>
          </a:xfrm>
          <a:prstGeom prst="rect">
            <a:avLst/>
          </a:prstGeom>
          <a:noFill/>
        </p:spPr>
      </p:pic>
      <p:pic>
        <p:nvPicPr>
          <p:cNvPr id="22534" name="Picture 6" descr="http://im0-tub-ru.yandex.net/i?id=f57999d1ea69061aeb92cc03199628d9-106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45024"/>
            <a:ext cx="5076056" cy="321297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79512" y="188640"/>
            <a:ext cx="296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8532440" y="2060848"/>
            <a:ext cx="3481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3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4283968" y="3861048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2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3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3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406</TotalTime>
  <Words>223</Words>
  <Application>Microsoft Office PowerPoint</Application>
  <PresentationFormat>Экран (4:3)</PresentationFormat>
  <Paragraphs>98</Paragraphs>
  <Slides>22</Slides>
  <Notes>0</Notes>
  <HiddenSlides>0</HiddenSlides>
  <MMClips>3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Поток</vt:lpstr>
      <vt:lpstr>Картинка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42</cp:revision>
  <dcterms:created xsi:type="dcterms:W3CDTF">2015-03-18T15:03:48Z</dcterms:created>
  <dcterms:modified xsi:type="dcterms:W3CDTF">2015-03-19T15:40:17Z</dcterms:modified>
</cp:coreProperties>
</file>