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5" r:id="rId2"/>
    <p:sldId id="271" r:id="rId3"/>
    <p:sldId id="272" r:id="rId4"/>
    <p:sldId id="273" r:id="rId5"/>
    <p:sldId id="265" r:id="rId6"/>
    <p:sldId id="266" r:id="rId7"/>
    <p:sldId id="267" r:id="rId8"/>
    <p:sldId id="276" r:id="rId9"/>
    <p:sldId id="278" r:id="rId10"/>
    <p:sldId id="268" r:id="rId11"/>
    <p:sldId id="279" r:id="rId12"/>
    <p:sldId id="277" r:id="rId13"/>
    <p:sldId id="280" r:id="rId14"/>
    <p:sldId id="269" r:id="rId15"/>
    <p:sldId id="263" r:id="rId16"/>
    <p:sldId id="284" r:id="rId17"/>
    <p:sldId id="285" r:id="rId18"/>
    <p:sldId id="286" r:id="rId19"/>
    <p:sldId id="287" r:id="rId20"/>
    <p:sldId id="27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21" autoAdjust="0"/>
    <p:restoredTop sz="83304" autoAdjust="0"/>
  </p:normalViewPr>
  <p:slideViewPr>
    <p:cSldViewPr>
      <p:cViewPr varScale="1">
        <p:scale>
          <a:sx n="61" d="100"/>
          <a:sy n="61" d="100"/>
        </p:scale>
        <p:origin x="-13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318054329246131E-4"/>
          <c:y val="5.8098119816752385E-2"/>
          <c:w val="0.64639601447792361"/>
          <c:h val="0.8589045661593157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Занимаются спортом</c:v>
                </c:pt>
                <c:pt idx="1">
                  <c:v>занимаются в кружках</c:v>
                </c:pt>
                <c:pt idx="2">
                  <c:v>проводят время со сверстниками</c:v>
                </c:pt>
                <c:pt idx="3">
                  <c:v>Читают книги</c:v>
                </c:pt>
                <c:pt idx="4">
                  <c:v>Играют в компьютерные игры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11</c:v>
                </c:pt>
                <c:pt idx="2">
                  <c:v>27</c:v>
                </c:pt>
                <c:pt idx="3">
                  <c:v>4</c:v>
                </c:pt>
                <c:pt idx="4">
                  <c:v>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Занимаются спортом</c:v>
                </c:pt>
                <c:pt idx="1">
                  <c:v>занимаются в кружках</c:v>
                </c:pt>
                <c:pt idx="2">
                  <c:v>проводят время со сверстниками</c:v>
                </c:pt>
                <c:pt idx="3">
                  <c:v>Читают книги</c:v>
                </c:pt>
                <c:pt idx="4">
                  <c:v>Играют в компьютерные игры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</c:v>
                </c:pt>
                <c:pt idx="1">
                  <c:v>14</c:v>
                </c:pt>
                <c:pt idx="2">
                  <c:v>25</c:v>
                </c:pt>
                <c:pt idx="3">
                  <c:v>4</c:v>
                </c:pt>
                <c:pt idx="4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762560"/>
        <c:axId val="116865792"/>
        <c:axId val="150347776"/>
      </c:bar3DChart>
      <c:catAx>
        <c:axId val="85762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6865792"/>
        <c:auto val="1"/>
        <c:lblAlgn val="ctr"/>
        <c:lblOffset val="100"/>
        <c:noMultiLvlLbl val="0"/>
      </c:catAx>
      <c:valAx>
        <c:axId val="116865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762560"/>
        <c:crossBetween val="between"/>
      </c:valAx>
      <c:serAx>
        <c:axId val="150347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6865792"/>
      </c:serAx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rgbClr val="FF000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805789694863E-2"/>
          <c:y val="3.0808069083987186E-2"/>
          <c:w val="0.68843506080445338"/>
          <c:h val="0.939579887757855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Курят</c:v>
                </c:pt>
                <c:pt idx="1">
                  <c:v>Не курят и не пробовали</c:v>
                </c:pt>
                <c:pt idx="2">
                  <c:v>Пробовали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Курят</c:v>
                </c:pt>
                <c:pt idx="1">
                  <c:v>Не курят и не пробовали</c:v>
                </c:pt>
                <c:pt idx="2">
                  <c:v>Пробовали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72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601664"/>
        <c:axId val="116863488"/>
        <c:axId val="34152448"/>
      </c:bar3DChart>
      <c:catAx>
        <c:axId val="111601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6863488"/>
        <c:auto val="1"/>
        <c:lblAlgn val="ctr"/>
        <c:lblOffset val="100"/>
        <c:noMultiLvlLbl val="0"/>
      </c:catAx>
      <c:valAx>
        <c:axId val="116863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601664"/>
        <c:crossBetween val="between"/>
      </c:valAx>
      <c:serAx>
        <c:axId val="34152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6863488"/>
      </c:serAx>
    </c:plotArea>
    <c:legend>
      <c:legendPos val="r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910565492723E-2"/>
          <c:y val="4.0670232329077863E-2"/>
          <c:w val="0.59688880722654747"/>
          <c:h val="0.648870067504937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Родителям</c:v>
                </c:pt>
                <c:pt idx="1">
                  <c:v>Учителям</c:v>
                </c:pt>
                <c:pt idx="2">
                  <c:v>Друзьям</c:v>
                </c:pt>
                <c:pt idx="3">
                  <c:v>Сети интернет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16</c:v>
                </c:pt>
                <c:pt idx="2">
                  <c:v>41</c:v>
                </c:pt>
                <c:pt idx="3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Родителям</c:v>
                </c:pt>
                <c:pt idx="1">
                  <c:v>Учителям</c:v>
                </c:pt>
                <c:pt idx="2">
                  <c:v>Друзьям</c:v>
                </c:pt>
                <c:pt idx="3">
                  <c:v>Сети интернет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17</c:v>
                </c:pt>
                <c:pt idx="2">
                  <c:v>37</c:v>
                </c:pt>
                <c:pt idx="3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581312"/>
        <c:axId val="103432192"/>
        <c:axId val="99844736"/>
      </c:bar3DChart>
      <c:catAx>
        <c:axId val="77581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03432192"/>
        <c:auto val="1"/>
        <c:lblAlgn val="ctr"/>
        <c:lblOffset val="100"/>
        <c:noMultiLvlLbl val="0"/>
      </c:catAx>
      <c:valAx>
        <c:axId val="103432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581312"/>
        <c:crossBetween val="between"/>
      </c:valAx>
      <c:serAx>
        <c:axId val="99844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3432192"/>
      </c:serAx>
    </c:plotArea>
    <c:legend>
      <c:legendPos val="r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FC82D-53E6-43D3-95B5-ECC3BA6631E5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C2550-8FF0-4719-8738-74C38EC77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11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6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26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8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2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3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4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C2550-8FF0-4719-8738-74C38EC7705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2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437112"/>
            <a:ext cx="4968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 — это не всё,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всё без здоровья — ничто!  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Сократ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77072"/>
            <a:ext cx="302433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2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16632"/>
            <a:ext cx="2487612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5"/>
            <a:ext cx="2901950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5"/>
            <a:ext cx="2487613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28083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6631"/>
            <a:ext cx="2808312" cy="28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9019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405"/>
            <a:ext cx="2790379" cy="30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8999"/>
            <a:ext cx="2790379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5202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73" y="218405"/>
            <a:ext cx="2502155" cy="30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78" y="3429000"/>
            <a:ext cx="290070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71" y="213217"/>
            <a:ext cx="2957513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7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2952328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88641"/>
            <a:ext cx="2664296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284984"/>
            <a:ext cx="266429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2"/>
            <a:ext cx="2520280" cy="26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39" y="3284984"/>
            <a:ext cx="254484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8" y="3284984"/>
            <a:ext cx="29019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7"/>
            <a:ext cx="2736304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user\Desktop\для през\DSC_0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9"/>
            <a:ext cx="2808312" cy="2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73016"/>
            <a:ext cx="249801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80831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858059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 педагогическим  коллективом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47865" y="2420888"/>
            <a:ext cx="2736304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коллектив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5229200"/>
            <a:ext cx="48965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Педагогические практикумы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526896"/>
            <a:ext cx="2927291" cy="112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1564342"/>
            <a:ext cx="3456384" cy="640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Круглые столы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564342"/>
            <a:ext cx="3312368" cy="640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Обучающие семинары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3265" y="3526896"/>
            <a:ext cx="2609215" cy="119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Методическое объединение классных руководителей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ки для презент ростов\IMG_7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5202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 для презент ростов\IMG_8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8083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ки для презент ростов\IMG_8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5202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80831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280831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4"/>
            <a:ext cx="28083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9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только получить приближенную к действительности информацию о потреблении ПАВ в подростковой среде, 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позволит объективно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оценивать ситуацию в определенный период времени, но и на основании анализа полученных данных более грамотно проводить последующую профилактическую работу в классах.</a:t>
            </a:r>
          </a:p>
        </p:txBody>
      </p:sp>
    </p:spTree>
    <p:extLst>
      <p:ext uri="{BB962C8B-B14F-4D97-AF65-F5344CB8AC3E}">
        <p14:creationId xmlns:p14="http://schemas.microsoft.com/office/powerpoint/2010/main" val="13597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Вопрос №1.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 вы предпочитаете заниматься в свое свободное время?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02430761"/>
              </p:ext>
            </p:extLst>
          </p:nvPr>
        </p:nvGraphicFramePr>
        <p:xfrm>
          <a:off x="539552" y="1196752"/>
          <a:ext cx="813690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3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№2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Курите ли вы?»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28665324"/>
              </p:ext>
            </p:extLst>
          </p:nvPr>
        </p:nvGraphicFramePr>
        <p:xfrm>
          <a:off x="408670" y="1122269"/>
          <a:ext cx="8280920" cy="430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20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 3.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Кому бы вы задали интересующий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о ПАВ?: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70914002"/>
              </p:ext>
            </p:extLst>
          </p:nvPr>
        </p:nvGraphicFramePr>
        <p:xfrm>
          <a:off x="683568" y="1412776"/>
          <a:ext cx="748883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01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8488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Цель</a:t>
            </a:r>
            <a:r>
              <a:rPr lang="ru-RU" sz="3200" dirty="0" smtClean="0">
                <a:solidFill>
                  <a:srgbClr val="FF0000"/>
                </a:solidFill>
              </a:rPr>
              <a:t>: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2400" dirty="0"/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создание системы информационно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–профи-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лактической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работы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родителями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подростками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 формированию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необходимых жизненных навыков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здорового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образа жизни, изменение ценностного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отношения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детей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молодежи 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ПАВ и формирование личной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ответственности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свое поведение,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обусловливающие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снижение спроса на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психоактивные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вещества в детско-молодежной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352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употребления ПАВ будет  эффективна, приведет к снижению риска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их употребления 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повышению качества ЗОЖ,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если: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применяются как традиционные, так и современные подходы в профилактической работе;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профилактическая работа проводится с учетом возрастных и индивидуальных особенностей детей;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детям и взрослым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предоставлена объективная информация 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веществах; их воздействии на человека,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последствиях их применения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96752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Таким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образом в процессе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каждодневной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профилактической работы происходит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устойчиво-негативного личностного отношения к наркотическим и другим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психоактивным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веществам, адекватной самооценки, навыков общения и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9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90336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«Дети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это живая сила общества. Без них оно представляется бескровным и холодным».</a:t>
            </a:r>
          </a:p>
          <a:p>
            <a:pPr algn="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Федор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Достоевский</a:t>
            </a:r>
          </a:p>
        </p:txBody>
      </p:sp>
    </p:spTree>
    <p:extLst>
      <p:ext uri="{BB962C8B-B14F-4D97-AF65-F5344CB8AC3E}">
        <p14:creationId xmlns:p14="http://schemas.microsoft.com/office/powerpoint/2010/main" val="3509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967335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79928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Задачи программы</a:t>
            </a:r>
            <a:r>
              <a:rPr lang="ru-RU" dirty="0"/>
              <a:t>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 Осуществлять мероприятия по профилактике правонарушений, безнадзорности, формированию здорового образа жизни, воспитанию толерантности и уважению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2.Выработка навыков самозащиты, устойчивого отрицательного отношения к «первой пробе»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3.Предупреждение возникновения проблем общения и взаимоотношений,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благоприятного психоэмоционального климата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школьном сообществе для творческого эффективного взаимодействия коллективов, составляющих потенциал школы.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4. Формирование личной ответственности за своё поведение,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обусловлива-ющие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снижение спроса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психоактивные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вещества в детско-молодёжной среде.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5.Формирование у подростков адекватной самооценки.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6. Развитие навыков общения и настойчивого поведения, в том числе противостояние давлению сверстников.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7. Профилактика употребления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веществ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8. Адаптация к меняющимся условиям и развитие социальной гибкости.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9. Профориентация: выявление склонностей и интересов. Разработка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жиз-ненных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целей и поэтапный план достижения этих целей с учетом интересов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склонностей.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10. Расширение волонтерского движения, пропагандирующего здоровый образ жизни.</a:t>
            </a:r>
          </a:p>
        </p:txBody>
      </p:sp>
    </p:spTree>
    <p:extLst>
      <p:ext uri="{BB962C8B-B14F-4D97-AF65-F5344CB8AC3E}">
        <p14:creationId xmlns:p14="http://schemas.microsoft.com/office/powerpoint/2010/main" val="35436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71276" y="2996952"/>
            <a:ext cx="2224860" cy="13681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052736"/>
            <a:ext cx="201622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</a:p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родители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11598" y="1052736"/>
            <a:ext cx="19442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1052736"/>
            <a:ext cx="208453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Психолог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5257486"/>
            <a:ext cx="2016224" cy="951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Классные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1598" y="5257486"/>
            <a:ext cx="1944216" cy="951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Врачи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5257486"/>
            <a:ext cx="2084538" cy="951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Сотрудники органов внутренних  дел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1"/>
          </p:cNvCxnSpPr>
          <p:nvPr/>
        </p:nvCxnSpPr>
        <p:spPr>
          <a:xfrm flipH="1" flipV="1">
            <a:off x="2267744" y="2132856"/>
            <a:ext cx="1629355" cy="1064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0"/>
          </p:cNvCxnSpPr>
          <p:nvPr/>
        </p:nvCxnSpPr>
        <p:spPr>
          <a:xfrm flipV="1">
            <a:off x="4683706" y="213285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7"/>
          </p:cNvCxnSpPr>
          <p:nvPr/>
        </p:nvCxnSpPr>
        <p:spPr>
          <a:xfrm flipV="1">
            <a:off x="5470313" y="2132856"/>
            <a:ext cx="1693975" cy="1064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3"/>
          </p:cNvCxnSpPr>
          <p:nvPr/>
        </p:nvCxnSpPr>
        <p:spPr>
          <a:xfrm flipH="1">
            <a:off x="2411760" y="4164743"/>
            <a:ext cx="1485339" cy="848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4"/>
          </p:cNvCxnSpPr>
          <p:nvPr/>
        </p:nvCxnSpPr>
        <p:spPr>
          <a:xfrm>
            <a:off x="4683706" y="436510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" idx="5"/>
          </p:cNvCxnSpPr>
          <p:nvPr/>
        </p:nvCxnSpPr>
        <p:spPr>
          <a:xfrm>
            <a:off x="5470313" y="4164743"/>
            <a:ext cx="1477951" cy="848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7346"/>
            <a:ext cx="80648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Мероприятия,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обеспечивающие профилактику предупреждения правонарушений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несовершеннолетних: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участников учебно-воспитательного процесса нормативно-правовой  базой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условий для качественного проведения мероприятий по профилактике правонарушений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персональный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контроль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посещения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учебных занятий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правового всеобуча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осеннего, зимнего, весеннего, летнего отдыха,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оздоровления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досуга;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всех служб школы: социально-педагогической,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психологической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методической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работы школы по профилактике употребления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ПАВ:</a:t>
            </a:r>
          </a:p>
          <a:p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960026" y="2492896"/>
            <a:ext cx="706835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0026" y="3645024"/>
            <a:ext cx="70683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0026" y="4869160"/>
            <a:ext cx="70683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 педагогическим коллективом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7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user\Desktop\фотки для презент ростов\IMG_9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" y="188640"/>
            <a:ext cx="237174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7272"/>
            <a:ext cx="2412268" cy="299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0" y="3573016"/>
            <a:ext cx="23717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0664"/>
            <a:ext cx="2808312" cy="291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91915"/>
            <a:ext cx="2412268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91915"/>
            <a:ext cx="2808311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5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3762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75" y="260648"/>
            <a:ext cx="25767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25" y="3212976"/>
            <a:ext cx="263293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7"/>
            <a:ext cx="2952328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21297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3" y="3212976"/>
            <a:ext cx="249007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7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99230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99230"/>
            <a:ext cx="2448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" y="3573016"/>
            <a:ext cx="2538282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24482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5"/>
            <a:ext cx="2457450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7" y="599229"/>
            <a:ext cx="2538282" cy="261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1174</TotalTime>
  <Words>538</Words>
  <Application>Microsoft Office PowerPoint</Application>
  <PresentationFormat>Экран (4:3)</PresentationFormat>
  <Paragraphs>87</Paragraphs>
  <Slides>23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Здоровье — это не всё, но всё без здоровья — ничто!                                                                                                                                                               Сократ </dc:title>
  <dc:creator>user</dc:creator>
  <cp:lastModifiedBy>user</cp:lastModifiedBy>
  <cp:revision>68</cp:revision>
  <dcterms:created xsi:type="dcterms:W3CDTF">2018-10-17T05:37:09Z</dcterms:created>
  <dcterms:modified xsi:type="dcterms:W3CDTF">2018-10-22T14:49:45Z</dcterms:modified>
</cp:coreProperties>
</file>