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7" r:id="rId2"/>
    <p:sldId id="330" r:id="rId3"/>
    <p:sldId id="335" r:id="rId4"/>
    <p:sldId id="336" r:id="rId5"/>
    <p:sldId id="323" r:id="rId6"/>
    <p:sldId id="355" r:id="rId7"/>
    <p:sldId id="354" r:id="rId8"/>
    <p:sldId id="310" r:id="rId9"/>
    <p:sldId id="337" r:id="rId10"/>
    <p:sldId id="338" r:id="rId11"/>
    <p:sldId id="339" r:id="rId12"/>
    <p:sldId id="314" r:id="rId13"/>
    <p:sldId id="340" r:id="rId14"/>
    <p:sldId id="341" r:id="rId15"/>
    <p:sldId id="342" r:id="rId16"/>
    <p:sldId id="356" r:id="rId17"/>
    <p:sldId id="346" r:id="rId18"/>
    <p:sldId id="344" r:id="rId19"/>
    <p:sldId id="345" r:id="rId20"/>
    <p:sldId id="347" r:id="rId21"/>
    <p:sldId id="353" r:id="rId22"/>
    <p:sldId id="319" r:id="rId23"/>
    <p:sldId id="349" r:id="rId24"/>
    <p:sldId id="348" r:id="rId25"/>
    <p:sldId id="352" r:id="rId26"/>
    <p:sldId id="351" r:id="rId27"/>
    <p:sldId id="325" r:id="rId28"/>
    <p:sldId id="297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9E3D2"/>
    <a:srgbClr val="ECD0B9"/>
    <a:srgbClr val="F7E2CF"/>
    <a:srgbClr val="C6DAE4"/>
    <a:srgbClr val="B7D055"/>
    <a:srgbClr val="FAEFD7"/>
    <a:srgbClr val="5B9BD5"/>
    <a:srgbClr val="B4D43F"/>
    <a:srgbClr val="FF7F7F"/>
    <a:srgbClr val="E8374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5833" autoAdjust="0"/>
    <p:restoredTop sz="94660"/>
  </p:normalViewPr>
  <p:slideViewPr>
    <p:cSldViewPr snapToGrid="0">
      <p:cViewPr>
        <p:scale>
          <a:sx n="60" d="100"/>
          <a:sy n="60" d="100"/>
        </p:scale>
        <p:origin x="-348" y="-11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3560" y="20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16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ДЮСШ</c:v>
                </c:pt>
                <c:pt idx="1">
                  <c:v>ДШИ</c:v>
                </c:pt>
                <c:pt idx="2">
                  <c:v>ОФП</c:v>
                </c:pt>
                <c:pt idx="3">
                  <c:v>Легкая атлетика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6</c:v>
                </c:pt>
                <c:pt idx="2">
                  <c:v>18</c:v>
                </c:pt>
                <c:pt idx="3">
                  <c:v>3</c:v>
                </c:pt>
              </c:numCache>
            </c:numRef>
          </c:val>
        </c:ser>
        <c:dLbls/>
      </c:pie3DChart>
    </c:plotArea>
    <c:legend>
      <c:legendPos val="r"/>
      <c:legendEntry>
        <c:idx val="0"/>
        <c:txPr>
          <a:bodyPr/>
          <a:lstStyle/>
          <a:p>
            <a:pPr>
              <a:defRPr sz="2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4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2400"/>
            </a:pPr>
            <a:endParaRPr lang="ru-RU"/>
          </a:p>
        </c:txPr>
      </c:legendEntry>
      <c:layout>
        <c:manualLayout>
          <c:xMode val="edge"/>
          <c:yMode val="edge"/>
          <c:x val="0.67459462005048598"/>
          <c:y val="8.1483611476892981E-2"/>
          <c:w val="0.31690078363410429"/>
          <c:h val="0.68226563829692022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2014-2015, 1 класс</c:v>
                </c:pt>
              </c:strCache>
            </c:strRef>
          </c:tx>
          <c:spPr>
            <a:ln w="76200"/>
          </c:spPr>
          <c:marker>
            <c:spPr>
              <a:ln w="76200"/>
            </c:spPr>
          </c:marker>
          <c:dLbls>
            <c:txPr>
              <a:bodyPr/>
              <a:lstStyle/>
              <a:p>
                <a:pPr algn="ctr">
                  <a:defRPr lang="ru-RU" sz="24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Сердечно- сосудистая система </c:v>
                </c:pt>
                <c:pt idx="1">
                  <c:v>Дыхательная система </c:v>
                </c:pt>
                <c:pt idx="2">
                  <c:v>Центральная  нервная система </c:v>
                </c:pt>
                <c:pt idx="3">
                  <c:v>Слуховая сенсорная система </c:v>
                </c:pt>
                <c:pt idx="4">
                  <c:v>Зрительная система </c:v>
                </c:pt>
                <c:pt idx="5">
                  <c:v>Физическое развитие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41</c:v>
                </c:pt>
                <c:pt idx="1">
                  <c:v>65</c:v>
                </c:pt>
                <c:pt idx="2">
                  <c:v>79</c:v>
                </c:pt>
                <c:pt idx="3">
                  <c:v>97</c:v>
                </c:pt>
                <c:pt idx="4">
                  <c:v>87</c:v>
                </c:pt>
                <c:pt idx="5">
                  <c:v>79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2015-2016, 2 класс</c:v>
                </c:pt>
              </c:strCache>
            </c:strRef>
          </c:tx>
          <c:spPr>
            <a:ln w="76200"/>
          </c:spPr>
          <c:marker>
            <c:spPr>
              <a:ln w="76200"/>
            </c:spPr>
          </c:marker>
          <c:dLbls>
            <c:spPr>
              <a:ln w="76200"/>
            </c:spPr>
            <c:txPr>
              <a:bodyPr/>
              <a:lstStyle/>
              <a:p>
                <a:pPr algn="ctr">
                  <a:defRPr lang="ru-RU" sz="24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Сердечно- сосудистая система </c:v>
                </c:pt>
                <c:pt idx="1">
                  <c:v>Дыхательная система </c:v>
                </c:pt>
                <c:pt idx="2">
                  <c:v>Центральная  нервная система </c:v>
                </c:pt>
                <c:pt idx="3">
                  <c:v>Слуховая сенсорная система </c:v>
                </c:pt>
                <c:pt idx="4">
                  <c:v>Зрительная система </c:v>
                </c:pt>
                <c:pt idx="5">
                  <c:v>Физическое развитие 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58</c:v>
                </c:pt>
                <c:pt idx="1">
                  <c:v>72</c:v>
                </c:pt>
                <c:pt idx="2">
                  <c:v>47</c:v>
                </c:pt>
                <c:pt idx="3">
                  <c:v>97</c:v>
                </c:pt>
                <c:pt idx="4">
                  <c:v>100</c:v>
                </c:pt>
                <c:pt idx="5">
                  <c:v>85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2016-2017, 3 класс</c:v>
                </c:pt>
              </c:strCache>
            </c:strRef>
          </c:tx>
          <c:spPr>
            <a:ln w="76200"/>
          </c:spPr>
          <c:marker>
            <c:spPr>
              <a:ln w="76200"/>
            </c:spPr>
          </c:marker>
          <c:dLbls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Сердечно- сосудистая система </c:v>
                </c:pt>
                <c:pt idx="1">
                  <c:v>Дыхательная система </c:v>
                </c:pt>
                <c:pt idx="2">
                  <c:v>Центральная  нервная система </c:v>
                </c:pt>
                <c:pt idx="3">
                  <c:v>Слуховая сенсорная система </c:v>
                </c:pt>
                <c:pt idx="4">
                  <c:v>Зрительная система </c:v>
                </c:pt>
                <c:pt idx="5">
                  <c:v>Физическое развитие 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60</c:v>
                </c:pt>
                <c:pt idx="1">
                  <c:v>72</c:v>
                </c:pt>
                <c:pt idx="2">
                  <c:v>50</c:v>
                </c:pt>
                <c:pt idx="3">
                  <c:v>97</c:v>
                </c:pt>
                <c:pt idx="4">
                  <c:v>100</c:v>
                </c:pt>
                <c:pt idx="5">
                  <c:v>87</c:v>
                </c:pt>
              </c:numCache>
            </c:numRef>
          </c:val>
        </c:ser>
        <c:dLbls/>
        <c:marker val="1"/>
        <c:axId val="139691136"/>
        <c:axId val="139692672"/>
      </c:lineChart>
      <c:catAx>
        <c:axId val="139691136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9692672"/>
        <c:crosses val="autoZero"/>
        <c:auto val="1"/>
        <c:lblAlgn val="ctr"/>
        <c:lblOffset val="100"/>
      </c:catAx>
      <c:valAx>
        <c:axId val="139692672"/>
        <c:scaling>
          <c:orientation val="minMax"/>
        </c:scaling>
        <c:axPos val="l"/>
        <c:majorGridlines/>
        <c:numFmt formatCode="General" sourceLinked="1"/>
        <c:tickLblPos val="nextTo"/>
        <c:crossAx val="13969113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/>
            </a:pPr>
            <a:endParaRPr lang="ru-RU"/>
          </a:p>
        </c:txPr>
      </c:legendEntry>
      <c:layout>
        <c:manualLayout>
          <c:xMode val="edge"/>
          <c:yMode val="edge"/>
          <c:x val="0.84480979125098421"/>
          <c:y val="0.25769843353532934"/>
          <c:w val="0.14814455189764578"/>
          <c:h val="0.39075196503448739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</c:chart>
  <c:spPr>
    <a:solidFill>
      <a:schemeClr val="accent4">
        <a:lumMod val="20000"/>
        <a:lumOff val="80000"/>
      </a:schemeClr>
    </a:solidFill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70AE1-6040-4494-9A5A-23B5662597D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940853-A444-41A7-81E6-AF11C19437F2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ОЗДОРОВИТЕЛЬНАЯ  И РАЗВИВАЮЩАЯ</a:t>
          </a:r>
          <a:endParaRPr lang="ru-RU" sz="1000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E0C896-993D-4FA1-AC0D-37A560FABBB7}" type="parTrans" cxnId="{A264E650-E9DA-4B0C-8F06-97344F5423B8}">
      <dgm:prSet/>
      <dgm:spPr/>
      <dgm:t>
        <a:bodyPr/>
        <a:lstStyle/>
        <a:p>
          <a:pPr algn="ctr"/>
          <a:endParaRPr lang="ru-RU" sz="4800" b="1"/>
        </a:p>
      </dgm:t>
    </dgm:pt>
    <dgm:pt modelId="{6091028F-3A7B-4F89-847C-D6FC62858F16}" type="sibTrans" cxnId="{A264E650-E9DA-4B0C-8F06-97344F5423B8}">
      <dgm:prSet custT="1"/>
      <dgm:spPr>
        <a:noFill/>
      </dgm:spPr>
      <dgm:t>
        <a:bodyPr/>
        <a:lstStyle/>
        <a:p>
          <a:pPr algn="ctr"/>
          <a:endParaRPr lang="ru-RU" sz="5400" b="1"/>
        </a:p>
      </dgm:t>
    </dgm:pt>
    <dgm:pt modelId="{3886065B-A5D3-4201-A064-F0E8174FB10A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УЛУЧШАЕТ ПАМЯТЬ</a:t>
          </a:r>
          <a:endParaRPr lang="ru-RU" sz="1600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2466BA0-EDA5-4FE7-88E4-BBC107B26DBB}" type="parTrans" cxnId="{88DF3301-F945-46DF-8D99-B39688C17930}">
      <dgm:prSet/>
      <dgm:spPr/>
      <dgm:t>
        <a:bodyPr/>
        <a:lstStyle/>
        <a:p>
          <a:pPr algn="ctr"/>
          <a:endParaRPr lang="ru-RU" sz="4800" b="1"/>
        </a:p>
      </dgm:t>
    </dgm:pt>
    <dgm:pt modelId="{373524FD-F0C8-4BFB-B6EE-BB3D89F44481}" type="sibTrans" cxnId="{88DF3301-F945-46DF-8D99-B39688C17930}">
      <dgm:prSet custT="1"/>
      <dgm:spPr>
        <a:solidFill>
          <a:schemeClr val="bg1"/>
        </a:solidFill>
      </dgm:spPr>
      <dgm:t>
        <a:bodyPr/>
        <a:lstStyle/>
        <a:p>
          <a:pPr algn="ctr"/>
          <a:endParaRPr lang="ru-RU" sz="1200" b="1"/>
        </a:p>
      </dgm:t>
    </dgm:pt>
    <dgm:pt modelId="{8F2572D7-6450-4641-B30D-FB30EF981778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УЛУЧШАЕТ РЕЧЕВОЕ ДЫХАНИЕ</a:t>
          </a:r>
          <a:endParaRPr lang="ru-RU" sz="1600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F31733-D1A8-48E4-8783-9524BC74B95B}" type="parTrans" cxnId="{7E15269B-3CAB-4870-B652-18A855E9992E}">
      <dgm:prSet/>
      <dgm:spPr/>
      <dgm:t>
        <a:bodyPr/>
        <a:lstStyle/>
        <a:p>
          <a:pPr algn="ctr"/>
          <a:endParaRPr lang="ru-RU" sz="4800" b="1"/>
        </a:p>
      </dgm:t>
    </dgm:pt>
    <dgm:pt modelId="{B9965DD5-64DF-436A-A87D-E4716E351456}" type="sibTrans" cxnId="{7E15269B-3CAB-4870-B652-18A855E9992E}">
      <dgm:prSet/>
      <dgm:spPr>
        <a:noFill/>
      </dgm:spPr>
      <dgm:t>
        <a:bodyPr/>
        <a:lstStyle/>
        <a:p>
          <a:endParaRPr lang="ru-RU"/>
        </a:p>
      </dgm:t>
    </dgm:pt>
    <dgm:pt modelId="{C528C806-07AE-419C-85BC-868DB2FA231D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ПОВЫШАЕТ ВНИМАНИЕ </a:t>
          </a:r>
          <a:endParaRPr lang="ru-RU" sz="3200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C2706D-BB70-48F7-B456-D931D5A4CF3B}" type="parTrans" cxnId="{74FCA46C-945E-4248-9CBE-21C3429D7D65}">
      <dgm:prSet/>
      <dgm:spPr/>
      <dgm:t>
        <a:bodyPr/>
        <a:lstStyle/>
        <a:p>
          <a:pPr algn="ctr"/>
          <a:endParaRPr lang="ru-RU" sz="4800" b="1"/>
        </a:p>
      </dgm:t>
    </dgm:pt>
    <dgm:pt modelId="{319ED872-33AA-490A-B5A4-5E4D7132D7CB}" type="sibTrans" cxnId="{74FCA46C-945E-4248-9CBE-21C3429D7D65}">
      <dgm:prSet custT="1"/>
      <dgm:spPr>
        <a:noFill/>
      </dgm:spPr>
      <dgm:t>
        <a:bodyPr/>
        <a:lstStyle/>
        <a:p>
          <a:pPr algn="ctr"/>
          <a:endParaRPr lang="ru-RU" sz="5400" b="1"/>
        </a:p>
      </dgm:t>
    </dgm:pt>
    <dgm:pt modelId="{A7EEF501-ABEB-4B65-9C6B-187EDCC918ED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ЭФФЕКТИВНА В ЛОГОПЕДИЧЕСКОЙ РАБОТЕ</a:t>
          </a:r>
          <a:endParaRPr lang="ru-RU" sz="1600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DC72B6-7B72-4211-BC20-4E94412C4688}" type="parTrans" cxnId="{D33B8BCF-4E19-49FF-BD91-9849767DC286}">
      <dgm:prSet/>
      <dgm:spPr/>
      <dgm:t>
        <a:bodyPr/>
        <a:lstStyle/>
        <a:p>
          <a:pPr algn="ctr"/>
          <a:endParaRPr lang="ru-RU" sz="4800" b="1"/>
        </a:p>
      </dgm:t>
    </dgm:pt>
    <dgm:pt modelId="{B4161049-8190-450B-B22D-5FD001465245}" type="sibTrans" cxnId="{D33B8BCF-4E19-49FF-BD91-9849767DC286}">
      <dgm:prSet custT="1"/>
      <dgm:spPr>
        <a:noFill/>
      </dgm:spPr>
      <dgm:t>
        <a:bodyPr/>
        <a:lstStyle/>
        <a:p>
          <a:pPr algn="ctr"/>
          <a:endParaRPr lang="ru-RU" sz="5400" b="1"/>
        </a:p>
      </dgm:t>
    </dgm:pt>
    <dgm:pt modelId="{DC394478-2A7E-45C1-AF2A-90FA5FE38FB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НЕ ИМЕЕТ ПРОТИВОПОКАЗАНИЙ</a:t>
          </a:r>
          <a:endParaRPr lang="ru-RU" sz="1600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EDE050D-3ADA-4EE8-86EB-5E3431A155FA}" type="parTrans" cxnId="{68A08FB2-4C6B-412F-AFB2-34628BA7BB70}">
      <dgm:prSet/>
      <dgm:spPr/>
      <dgm:t>
        <a:bodyPr/>
        <a:lstStyle/>
        <a:p>
          <a:pPr algn="ctr"/>
          <a:endParaRPr lang="ru-RU" sz="4800" b="1"/>
        </a:p>
      </dgm:t>
    </dgm:pt>
    <dgm:pt modelId="{4FBD0D02-A326-4A3B-A4D8-C0854411669A}" type="sibTrans" cxnId="{68A08FB2-4C6B-412F-AFB2-34628BA7BB70}">
      <dgm:prSet custT="1"/>
      <dgm:spPr>
        <a:solidFill>
          <a:schemeClr val="bg1"/>
        </a:solidFill>
      </dgm:spPr>
      <dgm:t>
        <a:bodyPr/>
        <a:lstStyle/>
        <a:p>
          <a:pPr algn="ctr"/>
          <a:endParaRPr lang="ru-RU" sz="5400" b="1"/>
        </a:p>
      </dgm:t>
    </dgm:pt>
    <dgm:pt modelId="{865384F6-9B42-49EA-A406-E53AC518378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ВОССТАНАВЛИВАЕТ СИЛЫ</a:t>
          </a:r>
          <a:endParaRPr lang="ru-RU" sz="1600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7EED1F-35A5-4B4D-8DB5-4ECB48BCA40C}" type="parTrans" cxnId="{976D8CD1-032D-48DB-909D-2BA847BE8315}">
      <dgm:prSet/>
      <dgm:spPr/>
      <dgm:t>
        <a:bodyPr/>
        <a:lstStyle/>
        <a:p>
          <a:endParaRPr lang="ru-RU"/>
        </a:p>
      </dgm:t>
    </dgm:pt>
    <dgm:pt modelId="{98C796CD-0EB6-48C4-A906-2BF93D985739}" type="sibTrans" cxnId="{976D8CD1-032D-48DB-909D-2BA847BE8315}">
      <dgm:prSet/>
      <dgm:spPr/>
      <dgm:t>
        <a:bodyPr/>
        <a:lstStyle/>
        <a:p>
          <a:endParaRPr lang="ru-RU"/>
        </a:p>
      </dgm:t>
    </dgm:pt>
    <dgm:pt modelId="{F172C138-1326-4A60-8640-307F1A4FC05F}">
      <dgm:prSet phldrT="[Текст]" custT="1"/>
      <dgm:spPr/>
      <dgm:t>
        <a:bodyPr/>
        <a:lstStyle/>
        <a:p>
          <a:r>
            <a:rPr lang="ru-RU" sz="16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УЛУЧШАЕТ НАСТРОЕНИЕ</a:t>
          </a:r>
          <a:endParaRPr lang="ru-RU" sz="1600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7E9E731-4562-460F-82C8-10BBA5C56914}" type="parTrans" cxnId="{A018162C-EC62-4955-8C81-D52032107C4A}">
      <dgm:prSet/>
      <dgm:spPr/>
      <dgm:t>
        <a:bodyPr/>
        <a:lstStyle/>
        <a:p>
          <a:endParaRPr lang="ru-RU"/>
        </a:p>
      </dgm:t>
    </dgm:pt>
    <dgm:pt modelId="{8AB583FD-09F7-4C6F-9FE2-2A751E057568}" type="sibTrans" cxnId="{A018162C-EC62-4955-8C81-D52032107C4A}">
      <dgm:prSet/>
      <dgm:spPr/>
      <dgm:t>
        <a:bodyPr/>
        <a:lstStyle/>
        <a:p>
          <a:endParaRPr lang="ru-RU"/>
        </a:p>
      </dgm:t>
    </dgm:pt>
    <dgm:pt modelId="{169147B5-7317-4FB6-8EF3-12E4C28212DE}" type="pres">
      <dgm:prSet presAssocID="{D7870AE1-6040-4494-9A5A-23B5662597D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AF639E-90DB-40D5-9312-2DAD8E87A18F}" type="pres">
      <dgm:prSet presAssocID="{65940853-A444-41A7-81E6-AF11C19437F2}" presName="node" presStyleLbl="node1" presStyleIdx="0" presStyleCnt="8" custScaleX="274989" custScaleY="99992" custRadScaleRad="85698" custRadScaleInc="-51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448DB1-8EDE-47F3-ABDD-CF18BB21DDCC}" type="pres">
      <dgm:prSet presAssocID="{6091028F-3A7B-4F89-847C-D6FC62858F16}" presName="sibTrans" presStyleLbl="sibTrans2D1" presStyleIdx="0" presStyleCnt="8" custLinFactX="3500000" custLinFactNeighborX="3589397" custLinFactNeighborY="-84683"/>
      <dgm:spPr>
        <a:prstGeom prst="upDownArrow">
          <a:avLst/>
        </a:prstGeom>
      </dgm:spPr>
      <dgm:t>
        <a:bodyPr/>
        <a:lstStyle/>
        <a:p>
          <a:endParaRPr lang="ru-RU"/>
        </a:p>
      </dgm:t>
    </dgm:pt>
    <dgm:pt modelId="{009E4488-6152-4BC2-9BEA-8925C9BB5DF5}" type="pres">
      <dgm:prSet presAssocID="{6091028F-3A7B-4F89-847C-D6FC62858F16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EAD75B89-B81E-4679-876B-A79F725E9CCB}" type="pres">
      <dgm:prSet presAssocID="{3886065B-A5D3-4201-A064-F0E8174FB10A}" presName="node" presStyleLbl="node1" presStyleIdx="1" presStyleCnt="8" custScaleX="231371" custScaleY="105695" custRadScaleRad="148898" custRadScaleInc="-729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258F6D-7FEC-4A5B-A652-3887B375AAC1}" type="pres">
      <dgm:prSet presAssocID="{373524FD-F0C8-4BFB-B6EE-BB3D89F44481}" presName="sibTrans" presStyleLbl="sibTrans2D1" presStyleIdx="1" presStyleCnt="8" custFlipVert="1" custFlipHor="1" custScaleX="20103" custScaleY="14595" custLinFactX="1000000" custLinFactY="-59248" custLinFactNeighborX="1047509" custLinFactNeighborY="-100000"/>
      <dgm:spPr>
        <a:prstGeom prst="upDownArrow">
          <a:avLst/>
        </a:prstGeom>
      </dgm:spPr>
      <dgm:t>
        <a:bodyPr/>
        <a:lstStyle/>
        <a:p>
          <a:endParaRPr lang="ru-RU"/>
        </a:p>
      </dgm:t>
    </dgm:pt>
    <dgm:pt modelId="{FC5F6E2F-9091-46FA-9774-D1239916DB7E}" type="pres">
      <dgm:prSet presAssocID="{373524FD-F0C8-4BFB-B6EE-BB3D89F44481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0BA1B799-2702-4CCF-9DAB-746546E3E9DD}" type="pres">
      <dgm:prSet presAssocID="{8F2572D7-6450-4641-B30D-FB30EF981778}" presName="node" presStyleLbl="node1" presStyleIdx="2" presStyleCnt="8" custScaleX="279953" custScaleY="122592" custRadScaleRad="94634" custRadScaleInc="-126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F7E31E-804D-4AC1-994F-7768C1DD9BCA}" type="pres">
      <dgm:prSet presAssocID="{B9965DD5-64DF-436A-A87D-E4716E351456}" presName="sibTrans" presStyleLbl="sibTrans2D1" presStyleIdx="2" presStyleCnt="8"/>
      <dgm:spPr/>
      <dgm:t>
        <a:bodyPr/>
        <a:lstStyle/>
        <a:p>
          <a:endParaRPr lang="ru-RU"/>
        </a:p>
      </dgm:t>
    </dgm:pt>
    <dgm:pt modelId="{2DD7D3C7-4D21-46CF-B92D-FD16AC8CA2BC}" type="pres">
      <dgm:prSet presAssocID="{B9965DD5-64DF-436A-A87D-E4716E351456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0FD750A6-500C-4BBD-B5CD-7FE4FA884BB0}" type="pres">
      <dgm:prSet presAssocID="{C528C806-07AE-419C-85BC-868DB2FA231D}" presName="node" presStyleLbl="node1" presStyleIdx="3" presStyleCnt="8" custScaleX="248107" custScaleY="93931" custRadScaleRad="143626" custRadScaleInc="566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03619D-FC7A-4537-920D-9B80A8F6FAB2}" type="pres">
      <dgm:prSet presAssocID="{319ED872-33AA-490A-B5A4-5E4D7132D7CB}" presName="sibTrans" presStyleLbl="sibTrans2D1" presStyleIdx="3" presStyleCnt="8" custLinFactX="1400000" custLinFactY="-390229" custLinFactNeighborX="1425232" custLinFactNeighborY="-400000"/>
      <dgm:spPr>
        <a:prstGeom prst="upDownArrow">
          <a:avLst/>
        </a:prstGeom>
      </dgm:spPr>
      <dgm:t>
        <a:bodyPr/>
        <a:lstStyle/>
        <a:p>
          <a:endParaRPr lang="ru-RU"/>
        </a:p>
      </dgm:t>
    </dgm:pt>
    <dgm:pt modelId="{40A92A9F-286A-43C8-ABB2-591D5863AE78}" type="pres">
      <dgm:prSet presAssocID="{319ED872-33AA-490A-B5A4-5E4D7132D7CB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F809C5C7-D9E9-4CCA-96AB-5A1F8EED522A}" type="pres">
      <dgm:prSet presAssocID="{A7EEF501-ABEB-4B65-9C6B-187EDCC918ED}" presName="node" presStyleLbl="node1" presStyleIdx="4" presStyleCnt="8" custScaleX="253883" custScaleY="119415" custRadScaleRad="107122" custRadScaleInc="49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BB6774-3414-4F75-A9EA-A2DA5328923E}" type="pres">
      <dgm:prSet presAssocID="{B4161049-8190-450B-B22D-5FD001465245}" presName="sibTrans" presStyleLbl="sibTrans2D1" presStyleIdx="4" presStyleCnt="8" custLinFactX="340282" custLinFactY="-200000" custLinFactNeighborX="400000" custLinFactNeighborY="-214897"/>
      <dgm:spPr>
        <a:prstGeom prst="upDownArrow">
          <a:avLst/>
        </a:prstGeom>
      </dgm:spPr>
      <dgm:t>
        <a:bodyPr/>
        <a:lstStyle/>
        <a:p>
          <a:endParaRPr lang="ru-RU"/>
        </a:p>
      </dgm:t>
    </dgm:pt>
    <dgm:pt modelId="{8AFCA663-5835-4172-926A-35DCFC4029C6}" type="pres">
      <dgm:prSet presAssocID="{B4161049-8190-450B-B22D-5FD001465245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E044F773-8225-4CF0-962D-7226EC98C841}" type="pres">
      <dgm:prSet presAssocID="{DC394478-2A7E-45C1-AF2A-90FA5FE38FB5}" presName="node" presStyleLbl="node1" presStyleIdx="5" presStyleCnt="8" custScaleX="302180" custScaleY="105045" custRadScaleRad="117907" custRadScaleInc="2839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E51B95-0E45-401D-A73C-B47B2004DCCD}" type="pres">
      <dgm:prSet presAssocID="{4FBD0D02-A326-4A3B-A4D8-C0854411669A}" presName="sibTrans" presStyleLbl="sibTrans2D1" presStyleIdx="5" presStyleCnt="8" custFlipVert="0" custFlipHor="0" custScaleX="61289" custScaleY="17552" custLinFactX="100000" custLinFactY="-200000" custLinFactNeighborX="159706" custLinFactNeighborY="-276398"/>
      <dgm:spPr>
        <a:prstGeom prst="upDownArrow">
          <a:avLst/>
        </a:prstGeom>
      </dgm:spPr>
      <dgm:t>
        <a:bodyPr/>
        <a:lstStyle/>
        <a:p>
          <a:endParaRPr lang="ru-RU"/>
        </a:p>
      </dgm:t>
    </dgm:pt>
    <dgm:pt modelId="{BB956F62-FF79-4617-B694-011C91B965CE}" type="pres">
      <dgm:prSet presAssocID="{4FBD0D02-A326-4A3B-A4D8-C0854411669A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FC0C6844-4A67-4004-AF31-77E794FB488F}" type="pres">
      <dgm:prSet presAssocID="{865384F6-9B42-49EA-A406-E53AC5183784}" presName="node" presStyleLbl="node1" presStyleIdx="6" presStyleCnt="8" custScaleX="251681" custRadScaleRad="115217" custRadScaleInc="-763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D27AE5-DEEB-4B48-86A2-19D64C49A9AC}" type="pres">
      <dgm:prSet presAssocID="{98C796CD-0EB6-48C4-A906-2BF93D985739}" presName="sibTrans" presStyleLbl="sibTrans2D1" presStyleIdx="6" presStyleCnt="8" custScaleX="39796" custScaleY="67869" custLinFactX="100000" custLinFactY="-200000" custLinFactNeighborX="161659" custLinFactNeighborY="-220655"/>
      <dgm:spPr>
        <a:prstGeom prst="upDownArrow">
          <a:avLst/>
        </a:prstGeom>
      </dgm:spPr>
      <dgm:t>
        <a:bodyPr/>
        <a:lstStyle/>
        <a:p>
          <a:endParaRPr lang="ru-RU"/>
        </a:p>
      </dgm:t>
    </dgm:pt>
    <dgm:pt modelId="{A3D577F0-4501-417F-9081-B7F56602ADA7}" type="pres">
      <dgm:prSet presAssocID="{98C796CD-0EB6-48C4-A906-2BF93D985739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5FBAF29D-8EF7-4A16-90BD-4835ECF236FC}" type="pres">
      <dgm:prSet presAssocID="{F172C138-1326-4A60-8640-307F1A4FC05F}" presName="node" presStyleLbl="node1" presStyleIdx="7" presStyleCnt="8" custScaleX="238225" custScaleY="105045" custRadScaleRad="123094" custRadScaleInc="773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B90E93-0E3D-4C26-950E-CBF780AFE7C2}" type="pres">
      <dgm:prSet presAssocID="{8AB583FD-09F7-4C6F-9FE2-2A751E057568}" presName="sibTrans" presStyleLbl="sibTrans2D1" presStyleIdx="7" presStyleCnt="8" custFlipVert="0" custFlipHor="0" custScaleX="61289" custScaleY="17552" custLinFactX="100000" custLinFactY="-200000" custLinFactNeighborX="159706" custLinFactNeighborY="-276398"/>
      <dgm:spPr>
        <a:prstGeom prst="upDownArrow">
          <a:avLst/>
        </a:prstGeom>
      </dgm:spPr>
      <dgm:t>
        <a:bodyPr/>
        <a:lstStyle/>
        <a:p>
          <a:endParaRPr lang="ru-RU"/>
        </a:p>
      </dgm:t>
    </dgm:pt>
    <dgm:pt modelId="{1EE5C24F-707C-4B11-8EA5-B4B90CA39DFB}" type="pres">
      <dgm:prSet presAssocID="{8AB583FD-09F7-4C6F-9FE2-2A751E057568}" presName="connectorText" presStyleLbl="sibTrans2D1" presStyleIdx="7" presStyleCnt="8"/>
      <dgm:spPr/>
      <dgm:t>
        <a:bodyPr/>
        <a:lstStyle/>
        <a:p>
          <a:endParaRPr lang="ru-RU"/>
        </a:p>
      </dgm:t>
    </dgm:pt>
  </dgm:ptLst>
  <dgm:cxnLst>
    <dgm:cxn modelId="{A0B8C05B-C84D-483B-A248-90FC52B8F93B}" type="presOf" srcId="{B9965DD5-64DF-436A-A87D-E4716E351456}" destId="{C6F7E31E-804D-4AC1-994F-7768C1DD9BCA}" srcOrd="0" destOrd="0" presId="urn:microsoft.com/office/officeart/2005/8/layout/cycle2"/>
    <dgm:cxn modelId="{6B73B60E-D908-4C4F-85D0-7EEA2FA03A5D}" type="presOf" srcId="{4FBD0D02-A326-4A3B-A4D8-C0854411669A}" destId="{6FE51B95-0E45-401D-A73C-B47B2004DCCD}" srcOrd="0" destOrd="0" presId="urn:microsoft.com/office/officeart/2005/8/layout/cycle2"/>
    <dgm:cxn modelId="{02AF9274-BD6D-4130-9F96-1A2FFB12A4C6}" type="presOf" srcId="{DC394478-2A7E-45C1-AF2A-90FA5FE38FB5}" destId="{E044F773-8225-4CF0-962D-7226EC98C841}" srcOrd="0" destOrd="0" presId="urn:microsoft.com/office/officeart/2005/8/layout/cycle2"/>
    <dgm:cxn modelId="{41EC85D1-F69F-4BE6-B9FF-C1D6B18C84E8}" type="presOf" srcId="{319ED872-33AA-490A-B5A4-5E4D7132D7CB}" destId="{40A92A9F-286A-43C8-ABB2-591D5863AE78}" srcOrd="1" destOrd="0" presId="urn:microsoft.com/office/officeart/2005/8/layout/cycle2"/>
    <dgm:cxn modelId="{854FE48E-8FB0-4A8A-8162-49AF31FFA9C1}" type="presOf" srcId="{373524FD-F0C8-4BFB-B6EE-BB3D89F44481}" destId="{FC5F6E2F-9091-46FA-9774-D1239916DB7E}" srcOrd="1" destOrd="0" presId="urn:microsoft.com/office/officeart/2005/8/layout/cycle2"/>
    <dgm:cxn modelId="{5579BFA0-79E2-43A7-9428-C6DCDB4ADF50}" type="presOf" srcId="{D7870AE1-6040-4494-9A5A-23B5662597D4}" destId="{169147B5-7317-4FB6-8EF3-12E4C28212DE}" srcOrd="0" destOrd="0" presId="urn:microsoft.com/office/officeart/2005/8/layout/cycle2"/>
    <dgm:cxn modelId="{904E4738-A317-4C31-A329-D1A704F9B3CE}" type="presOf" srcId="{65940853-A444-41A7-81E6-AF11C19437F2}" destId="{C4AF639E-90DB-40D5-9312-2DAD8E87A18F}" srcOrd="0" destOrd="0" presId="urn:microsoft.com/office/officeart/2005/8/layout/cycle2"/>
    <dgm:cxn modelId="{32708584-9FDE-4355-B22D-9A077D192A3E}" type="presOf" srcId="{A7EEF501-ABEB-4B65-9C6B-187EDCC918ED}" destId="{F809C5C7-D9E9-4CCA-96AB-5A1F8EED522A}" srcOrd="0" destOrd="0" presId="urn:microsoft.com/office/officeart/2005/8/layout/cycle2"/>
    <dgm:cxn modelId="{382D468B-947C-4A93-9136-B564DDD8334C}" type="presOf" srcId="{319ED872-33AA-490A-B5A4-5E4D7132D7CB}" destId="{4603619D-FC7A-4537-920D-9B80A8F6FAB2}" srcOrd="0" destOrd="0" presId="urn:microsoft.com/office/officeart/2005/8/layout/cycle2"/>
    <dgm:cxn modelId="{A264E650-E9DA-4B0C-8F06-97344F5423B8}" srcId="{D7870AE1-6040-4494-9A5A-23B5662597D4}" destId="{65940853-A444-41A7-81E6-AF11C19437F2}" srcOrd="0" destOrd="0" parTransId="{B9E0C896-993D-4FA1-AC0D-37A560FABBB7}" sibTransId="{6091028F-3A7B-4F89-847C-D6FC62858F16}"/>
    <dgm:cxn modelId="{F8FA62BC-18E1-4040-B33A-2F2C5042F021}" type="presOf" srcId="{3886065B-A5D3-4201-A064-F0E8174FB10A}" destId="{EAD75B89-B81E-4679-876B-A79F725E9CCB}" srcOrd="0" destOrd="0" presId="urn:microsoft.com/office/officeart/2005/8/layout/cycle2"/>
    <dgm:cxn modelId="{9CAEF0AA-40CC-4BEE-9BDD-1FF504C40D72}" type="presOf" srcId="{98C796CD-0EB6-48C4-A906-2BF93D985739}" destId="{27D27AE5-DEEB-4B48-86A2-19D64C49A9AC}" srcOrd="0" destOrd="0" presId="urn:microsoft.com/office/officeart/2005/8/layout/cycle2"/>
    <dgm:cxn modelId="{C2349BC7-D761-4E93-B8DB-CBBA3EFB653D}" type="presOf" srcId="{C528C806-07AE-419C-85BC-868DB2FA231D}" destId="{0FD750A6-500C-4BBD-B5CD-7FE4FA884BB0}" srcOrd="0" destOrd="0" presId="urn:microsoft.com/office/officeart/2005/8/layout/cycle2"/>
    <dgm:cxn modelId="{976D8CD1-032D-48DB-909D-2BA847BE8315}" srcId="{D7870AE1-6040-4494-9A5A-23B5662597D4}" destId="{865384F6-9B42-49EA-A406-E53AC5183784}" srcOrd="6" destOrd="0" parTransId="{F97EED1F-35A5-4B4D-8DB5-4ECB48BCA40C}" sibTransId="{98C796CD-0EB6-48C4-A906-2BF93D985739}"/>
    <dgm:cxn modelId="{AF6C091D-A201-47D2-BE18-B5C328368317}" type="presOf" srcId="{B9965DD5-64DF-436A-A87D-E4716E351456}" destId="{2DD7D3C7-4D21-46CF-B92D-FD16AC8CA2BC}" srcOrd="1" destOrd="0" presId="urn:microsoft.com/office/officeart/2005/8/layout/cycle2"/>
    <dgm:cxn modelId="{4E8FCEB0-3033-4FBB-A798-F832BEEE0994}" type="presOf" srcId="{98C796CD-0EB6-48C4-A906-2BF93D985739}" destId="{A3D577F0-4501-417F-9081-B7F56602ADA7}" srcOrd="1" destOrd="0" presId="urn:microsoft.com/office/officeart/2005/8/layout/cycle2"/>
    <dgm:cxn modelId="{7E15269B-3CAB-4870-B652-18A855E9992E}" srcId="{D7870AE1-6040-4494-9A5A-23B5662597D4}" destId="{8F2572D7-6450-4641-B30D-FB30EF981778}" srcOrd="2" destOrd="0" parTransId="{35F31733-D1A8-48E4-8783-9524BC74B95B}" sibTransId="{B9965DD5-64DF-436A-A87D-E4716E351456}"/>
    <dgm:cxn modelId="{A82C3052-F28E-46CB-9D76-FECC56D25C9C}" type="presOf" srcId="{8AB583FD-09F7-4C6F-9FE2-2A751E057568}" destId="{1EE5C24F-707C-4B11-8EA5-B4B90CA39DFB}" srcOrd="1" destOrd="0" presId="urn:microsoft.com/office/officeart/2005/8/layout/cycle2"/>
    <dgm:cxn modelId="{74FCA46C-945E-4248-9CBE-21C3429D7D65}" srcId="{D7870AE1-6040-4494-9A5A-23B5662597D4}" destId="{C528C806-07AE-419C-85BC-868DB2FA231D}" srcOrd="3" destOrd="0" parTransId="{70C2706D-BB70-48F7-B456-D931D5A4CF3B}" sibTransId="{319ED872-33AA-490A-B5A4-5E4D7132D7CB}"/>
    <dgm:cxn modelId="{5F26B0F4-3685-40D2-ADE5-0C21EB63ED08}" type="presOf" srcId="{F172C138-1326-4A60-8640-307F1A4FC05F}" destId="{5FBAF29D-8EF7-4A16-90BD-4835ECF236FC}" srcOrd="0" destOrd="0" presId="urn:microsoft.com/office/officeart/2005/8/layout/cycle2"/>
    <dgm:cxn modelId="{D33B8BCF-4E19-49FF-BD91-9849767DC286}" srcId="{D7870AE1-6040-4494-9A5A-23B5662597D4}" destId="{A7EEF501-ABEB-4B65-9C6B-187EDCC918ED}" srcOrd="4" destOrd="0" parTransId="{2FDC72B6-7B72-4211-BC20-4E94412C4688}" sibTransId="{B4161049-8190-450B-B22D-5FD001465245}"/>
    <dgm:cxn modelId="{8D26D889-5066-44A5-864F-8340FB29D869}" type="presOf" srcId="{8AB583FD-09F7-4C6F-9FE2-2A751E057568}" destId="{FBB90E93-0E3D-4C26-950E-CBF780AFE7C2}" srcOrd="0" destOrd="0" presId="urn:microsoft.com/office/officeart/2005/8/layout/cycle2"/>
    <dgm:cxn modelId="{A018162C-EC62-4955-8C81-D52032107C4A}" srcId="{D7870AE1-6040-4494-9A5A-23B5662597D4}" destId="{F172C138-1326-4A60-8640-307F1A4FC05F}" srcOrd="7" destOrd="0" parTransId="{A7E9E731-4562-460F-82C8-10BBA5C56914}" sibTransId="{8AB583FD-09F7-4C6F-9FE2-2A751E057568}"/>
    <dgm:cxn modelId="{88DF3301-F945-46DF-8D99-B39688C17930}" srcId="{D7870AE1-6040-4494-9A5A-23B5662597D4}" destId="{3886065B-A5D3-4201-A064-F0E8174FB10A}" srcOrd="1" destOrd="0" parTransId="{22466BA0-EDA5-4FE7-88E4-BBC107B26DBB}" sibTransId="{373524FD-F0C8-4BFB-B6EE-BB3D89F44481}"/>
    <dgm:cxn modelId="{2C30713D-A501-4AF9-A10E-AB3EB2254703}" type="presOf" srcId="{6091028F-3A7B-4F89-847C-D6FC62858F16}" destId="{08448DB1-8EDE-47F3-ABDD-CF18BB21DDCC}" srcOrd="0" destOrd="0" presId="urn:microsoft.com/office/officeart/2005/8/layout/cycle2"/>
    <dgm:cxn modelId="{126FB812-2AFB-4E0F-9E62-160D43A0F723}" type="presOf" srcId="{B4161049-8190-450B-B22D-5FD001465245}" destId="{61BB6774-3414-4F75-A9EA-A2DA5328923E}" srcOrd="0" destOrd="0" presId="urn:microsoft.com/office/officeart/2005/8/layout/cycle2"/>
    <dgm:cxn modelId="{69EE6C55-F6DB-47EC-A99F-F4457B24D157}" type="presOf" srcId="{4FBD0D02-A326-4A3B-A4D8-C0854411669A}" destId="{BB956F62-FF79-4617-B694-011C91B965CE}" srcOrd="1" destOrd="0" presId="urn:microsoft.com/office/officeart/2005/8/layout/cycle2"/>
    <dgm:cxn modelId="{AF4D4A75-CC53-41EB-891F-0B37F0698EED}" type="presOf" srcId="{B4161049-8190-450B-B22D-5FD001465245}" destId="{8AFCA663-5835-4172-926A-35DCFC4029C6}" srcOrd="1" destOrd="0" presId="urn:microsoft.com/office/officeart/2005/8/layout/cycle2"/>
    <dgm:cxn modelId="{4EC283B0-A947-46A3-B3C5-5CF97F092EBD}" type="presOf" srcId="{8F2572D7-6450-4641-B30D-FB30EF981778}" destId="{0BA1B799-2702-4CCF-9DAB-746546E3E9DD}" srcOrd="0" destOrd="0" presId="urn:microsoft.com/office/officeart/2005/8/layout/cycle2"/>
    <dgm:cxn modelId="{4EBCB829-532B-4C27-88A7-21888078DBB6}" type="presOf" srcId="{865384F6-9B42-49EA-A406-E53AC5183784}" destId="{FC0C6844-4A67-4004-AF31-77E794FB488F}" srcOrd="0" destOrd="0" presId="urn:microsoft.com/office/officeart/2005/8/layout/cycle2"/>
    <dgm:cxn modelId="{EC0A8C9D-F774-4818-B860-6910C33C21D4}" type="presOf" srcId="{6091028F-3A7B-4F89-847C-D6FC62858F16}" destId="{009E4488-6152-4BC2-9BEA-8925C9BB5DF5}" srcOrd="1" destOrd="0" presId="urn:microsoft.com/office/officeart/2005/8/layout/cycle2"/>
    <dgm:cxn modelId="{68A08FB2-4C6B-412F-AFB2-34628BA7BB70}" srcId="{D7870AE1-6040-4494-9A5A-23B5662597D4}" destId="{DC394478-2A7E-45C1-AF2A-90FA5FE38FB5}" srcOrd="5" destOrd="0" parTransId="{CEDE050D-3ADA-4EE8-86EB-5E3431A155FA}" sibTransId="{4FBD0D02-A326-4A3B-A4D8-C0854411669A}"/>
    <dgm:cxn modelId="{5739F2E6-106A-4123-A430-05E24202A373}" type="presOf" srcId="{373524FD-F0C8-4BFB-B6EE-BB3D89F44481}" destId="{EC258F6D-7FEC-4A5B-A652-3887B375AAC1}" srcOrd="0" destOrd="0" presId="urn:microsoft.com/office/officeart/2005/8/layout/cycle2"/>
    <dgm:cxn modelId="{CD3F9BF7-3BE2-46C8-925C-AF57281E7767}" type="presParOf" srcId="{169147B5-7317-4FB6-8EF3-12E4C28212DE}" destId="{C4AF639E-90DB-40D5-9312-2DAD8E87A18F}" srcOrd="0" destOrd="0" presId="urn:microsoft.com/office/officeart/2005/8/layout/cycle2"/>
    <dgm:cxn modelId="{2AA71D7B-6C19-40C9-B729-F54BC92F3C6D}" type="presParOf" srcId="{169147B5-7317-4FB6-8EF3-12E4C28212DE}" destId="{08448DB1-8EDE-47F3-ABDD-CF18BB21DDCC}" srcOrd="1" destOrd="0" presId="urn:microsoft.com/office/officeart/2005/8/layout/cycle2"/>
    <dgm:cxn modelId="{59296E05-1D4E-4A47-8482-F6145A4D95B5}" type="presParOf" srcId="{08448DB1-8EDE-47F3-ABDD-CF18BB21DDCC}" destId="{009E4488-6152-4BC2-9BEA-8925C9BB5DF5}" srcOrd="0" destOrd="0" presId="urn:microsoft.com/office/officeart/2005/8/layout/cycle2"/>
    <dgm:cxn modelId="{8C070D87-2A11-4765-9FCE-0B9AB004F346}" type="presParOf" srcId="{169147B5-7317-4FB6-8EF3-12E4C28212DE}" destId="{EAD75B89-B81E-4679-876B-A79F725E9CCB}" srcOrd="2" destOrd="0" presId="urn:microsoft.com/office/officeart/2005/8/layout/cycle2"/>
    <dgm:cxn modelId="{D31D811D-D329-4A38-854E-DA117A31BF23}" type="presParOf" srcId="{169147B5-7317-4FB6-8EF3-12E4C28212DE}" destId="{EC258F6D-7FEC-4A5B-A652-3887B375AAC1}" srcOrd="3" destOrd="0" presId="urn:microsoft.com/office/officeart/2005/8/layout/cycle2"/>
    <dgm:cxn modelId="{38E3BCD8-0F7B-4071-BB7B-4AA85C8F0570}" type="presParOf" srcId="{EC258F6D-7FEC-4A5B-A652-3887B375AAC1}" destId="{FC5F6E2F-9091-46FA-9774-D1239916DB7E}" srcOrd="0" destOrd="0" presId="urn:microsoft.com/office/officeart/2005/8/layout/cycle2"/>
    <dgm:cxn modelId="{730C0156-FC91-4F54-B038-511EE19115E8}" type="presParOf" srcId="{169147B5-7317-4FB6-8EF3-12E4C28212DE}" destId="{0BA1B799-2702-4CCF-9DAB-746546E3E9DD}" srcOrd="4" destOrd="0" presId="urn:microsoft.com/office/officeart/2005/8/layout/cycle2"/>
    <dgm:cxn modelId="{B87AEBA3-FE54-4809-8862-F292829ACA3E}" type="presParOf" srcId="{169147B5-7317-4FB6-8EF3-12E4C28212DE}" destId="{C6F7E31E-804D-4AC1-994F-7768C1DD9BCA}" srcOrd="5" destOrd="0" presId="urn:microsoft.com/office/officeart/2005/8/layout/cycle2"/>
    <dgm:cxn modelId="{76018FDE-6DC8-4198-A702-2A9EECC9B77C}" type="presParOf" srcId="{C6F7E31E-804D-4AC1-994F-7768C1DD9BCA}" destId="{2DD7D3C7-4D21-46CF-B92D-FD16AC8CA2BC}" srcOrd="0" destOrd="0" presId="urn:microsoft.com/office/officeart/2005/8/layout/cycle2"/>
    <dgm:cxn modelId="{1825236A-AF63-4DF7-835E-4CAA619308CB}" type="presParOf" srcId="{169147B5-7317-4FB6-8EF3-12E4C28212DE}" destId="{0FD750A6-500C-4BBD-B5CD-7FE4FA884BB0}" srcOrd="6" destOrd="0" presId="urn:microsoft.com/office/officeart/2005/8/layout/cycle2"/>
    <dgm:cxn modelId="{00801947-28BD-4B08-9BD2-66147B8E2641}" type="presParOf" srcId="{169147B5-7317-4FB6-8EF3-12E4C28212DE}" destId="{4603619D-FC7A-4537-920D-9B80A8F6FAB2}" srcOrd="7" destOrd="0" presId="urn:microsoft.com/office/officeart/2005/8/layout/cycle2"/>
    <dgm:cxn modelId="{41DD63F1-B479-456B-A9A2-BBAC5F962B13}" type="presParOf" srcId="{4603619D-FC7A-4537-920D-9B80A8F6FAB2}" destId="{40A92A9F-286A-43C8-ABB2-591D5863AE78}" srcOrd="0" destOrd="0" presId="urn:microsoft.com/office/officeart/2005/8/layout/cycle2"/>
    <dgm:cxn modelId="{D85E2B61-F36A-4153-89F9-9A7933EEB5FF}" type="presParOf" srcId="{169147B5-7317-4FB6-8EF3-12E4C28212DE}" destId="{F809C5C7-D9E9-4CCA-96AB-5A1F8EED522A}" srcOrd="8" destOrd="0" presId="urn:microsoft.com/office/officeart/2005/8/layout/cycle2"/>
    <dgm:cxn modelId="{F8B82CCD-8BE6-483A-9C2F-11B2F2B7F85D}" type="presParOf" srcId="{169147B5-7317-4FB6-8EF3-12E4C28212DE}" destId="{61BB6774-3414-4F75-A9EA-A2DA5328923E}" srcOrd="9" destOrd="0" presId="urn:microsoft.com/office/officeart/2005/8/layout/cycle2"/>
    <dgm:cxn modelId="{63DDB692-EEED-4EAE-AF28-8856AF7F278C}" type="presParOf" srcId="{61BB6774-3414-4F75-A9EA-A2DA5328923E}" destId="{8AFCA663-5835-4172-926A-35DCFC4029C6}" srcOrd="0" destOrd="0" presId="urn:microsoft.com/office/officeart/2005/8/layout/cycle2"/>
    <dgm:cxn modelId="{6B882427-9BEE-47D4-86C1-5003B1ED16B5}" type="presParOf" srcId="{169147B5-7317-4FB6-8EF3-12E4C28212DE}" destId="{E044F773-8225-4CF0-962D-7226EC98C841}" srcOrd="10" destOrd="0" presId="urn:microsoft.com/office/officeart/2005/8/layout/cycle2"/>
    <dgm:cxn modelId="{E2F282F0-ED5D-4561-A7CB-563052F131E1}" type="presParOf" srcId="{169147B5-7317-4FB6-8EF3-12E4C28212DE}" destId="{6FE51B95-0E45-401D-A73C-B47B2004DCCD}" srcOrd="11" destOrd="0" presId="urn:microsoft.com/office/officeart/2005/8/layout/cycle2"/>
    <dgm:cxn modelId="{548ECA40-24E0-46A5-B63A-9EFD38894522}" type="presParOf" srcId="{6FE51B95-0E45-401D-A73C-B47B2004DCCD}" destId="{BB956F62-FF79-4617-B694-011C91B965CE}" srcOrd="0" destOrd="0" presId="urn:microsoft.com/office/officeart/2005/8/layout/cycle2"/>
    <dgm:cxn modelId="{9D7D190F-A510-40EC-BB24-A171D96FD79B}" type="presParOf" srcId="{169147B5-7317-4FB6-8EF3-12E4C28212DE}" destId="{FC0C6844-4A67-4004-AF31-77E794FB488F}" srcOrd="12" destOrd="0" presId="urn:microsoft.com/office/officeart/2005/8/layout/cycle2"/>
    <dgm:cxn modelId="{CA8961EF-A2D4-467D-9BBE-AF7B5F31EBAF}" type="presParOf" srcId="{169147B5-7317-4FB6-8EF3-12E4C28212DE}" destId="{27D27AE5-DEEB-4B48-86A2-19D64C49A9AC}" srcOrd="13" destOrd="0" presId="urn:microsoft.com/office/officeart/2005/8/layout/cycle2"/>
    <dgm:cxn modelId="{F486FBD8-C7D5-4185-B335-B9D874D4E18C}" type="presParOf" srcId="{27D27AE5-DEEB-4B48-86A2-19D64C49A9AC}" destId="{A3D577F0-4501-417F-9081-B7F56602ADA7}" srcOrd="0" destOrd="0" presId="urn:microsoft.com/office/officeart/2005/8/layout/cycle2"/>
    <dgm:cxn modelId="{6E701ABC-AD2B-4FD3-B1B0-41C5D4996CF7}" type="presParOf" srcId="{169147B5-7317-4FB6-8EF3-12E4C28212DE}" destId="{5FBAF29D-8EF7-4A16-90BD-4835ECF236FC}" srcOrd="14" destOrd="0" presId="urn:microsoft.com/office/officeart/2005/8/layout/cycle2"/>
    <dgm:cxn modelId="{7D0CF917-DDCA-4A97-B97B-AE6F701EE3CD}" type="presParOf" srcId="{169147B5-7317-4FB6-8EF3-12E4C28212DE}" destId="{FBB90E93-0E3D-4C26-950E-CBF780AFE7C2}" srcOrd="15" destOrd="0" presId="urn:microsoft.com/office/officeart/2005/8/layout/cycle2"/>
    <dgm:cxn modelId="{5203FD03-A7E2-4335-9CBA-C66D8AC69C1E}" type="presParOf" srcId="{FBB90E93-0E3D-4C26-950E-CBF780AFE7C2}" destId="{1EE5C24F-707C-4B11-8EA5-B4B90CA39DFB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76216-2A0E-D94D-880B-B81944899634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24543-DE21-2748-BE38-E93329A27E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9170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D412-35A0-40BD-8F0D-8465E86BA596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64C9-8BA2-4EE5-8F4E-60FFCBA26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0800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D412-35A0-40BD-8F0D-8465E86BA596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64C9-8BA2-4EE5-8F4E-60FFCBA26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4014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D412-35A0-40BD-8F0D-8465E86BA596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64C9-8BA2-4EE5-8F4E-60FFCBA26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6614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D412-35A0-40BD-8F0D-8465E86BA596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64C9-8BA2-4EE5-8F4E-60FFCBA26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0957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D412-35A0-40BD-8F0D-8465E86BA596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64C9-8BA2-4EE5-8F4E-60FFCBA26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8611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D412-35A0-40BD-8F0D-8465E86BA596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64C9-8BA2-4EE5-8F4E-60FFCBA26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9806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D412-35A0-40BD-8F0D-8465E86BA596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64C9-8BA2-4EE5-8F4E-60FFCBA26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0180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D412-35A0-40BD-8F0D-8465E86BA596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64C9-8BA2-4EE5-8F4E-60FFCBA26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4346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D412-35A0-40BD-8F0D-8465E86BA596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64C9-8BA2-4EE5-8F4E-60FFCBA26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9696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D412-35A0-40BD-8F0D-8465E86BA596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64C9-8BA2-4EE5-8F4E-60FFCBA26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8704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D412-35A0-40BD-8F0D-8465E86BA596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564C9-8BA2-4EE5-8F4E-60FFCBA26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3338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9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3D412-35A0-40BD-8F0D-8465E86BA596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564C9-8BA2-4EE5-8F4E-60FFCBA26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992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Irbis\Desktop\&#1050;&#1086;&#1073;&#1099;&#1083;&#1072;&#1090;%20&#1045;.&#1053;.%20&#1059;&#1095;&#1080;&#1090;&#1077;&#1083;&#1100;%20&#1047;&#1076;&#1086;&#1088;&#1086;&#1074;&#1100;&#1103;\VID_20170911_084724.mp4" TargetMode="Externa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17" Type="http://schemas.openxmlformats.org/officeDocument/2006/relationships/image" Target="../media/image54.jpeg"/><Relationship Id="rId2" Type="http://schemas.openxmlformats.org/officeDocument/2006/relationships/image" Target="../media/image3.jpeg"/><Relationship Id="rId16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5" Type="http://schemas.openxmlformats.org/officeDocument/2006/relationships/image" Target="../media/image5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11" Type="http://schemas.openxmlformats.org/officeDocument/2006/relationships/image" Target="../media/image69.jpeg"/><Relationship Id="rId5" Type="http://schemas.openxmlformats.org/officeDocument/2006/relationships/image" Target="../media/image63.jpeg"/><Relationship Id="rId10" Type="http://schemas.openxmlformats.org/officeDocument/2006/relationships/image" Target="../media/image68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74;&#1080;&#1076;&#1077;&#1086;%20&#1076;&#1099;&#1093;&#1072;&#1085;&#1080;&#1077;\IMG_3174.MOV" TargetMode="External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Irbis\Desktop\&#1074;&#1080;&#1076;&#1077;&#1086;%20&#1076;&#1099;&#1093;&#1072;&#1085;&#1080;&#1077;\IMG_3174.MOV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Users\Irbis\Desktop\шко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2758" y="0"/>
            <a:ext cx="8051041" cy="2183641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Творческая презентация педагогического опыта</a:t>
            </a:r>
            <a:br>
              <a:rPr lang="ru-RU" sz="4800" b="1" dirty="0" smtClean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Я- УЧИТЕЛЬ ЗДОРОВЬЯ</a:t>
            </a:r>
            <a:endParaRPr lang="ru-RU" sz="4800" b="1" dirty="0">
              <a:ln w="3155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07976" y="2852382"/>
            <a:ext cx="8084023" cy="400561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Кобылат Елены Николаевны</a:t>
            </a:r>
            <a:endParaRPr lang="ru-RU" sz="3200" b="1" i="1" dirty="0" smtClean="0">
              <a:ln>
                <a:solidFill>
                  <a:srgbClr val="C00000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b="1" i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учителя  начальных классов</a:t>
            </a:r>
          </a:p>
          <a:p>
            <a:pPr algn="ctr">
              <a:buNone/>
            </a:pPr>
            <a:r>
              <a:rPr lang="ru-RU" sz="3200" b="1" i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высшей квалификационной категории </a:t>
            </a:r>
          </a:p>
          <a:p>
            <a:pPr algn="ctr">
              <a:buNone/>
            </a:pPr>
            <a:r>
              <a:rPr lang="ru-RU" sz="3200" b="1" i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МБОУ Весёловская СОШ №1</a:t>
            </a:r>
          </a:p>
          <a:p>
            <a:pPr algn="ctr">
              <a:buNone/>
            </a:pPr>
            <a:endParaRPr lang="ru-RU" sz="3200" b="1" i="1" dirty="0" smtClean="0">
              <a:ln>
                <a:solidFill>
                  <a:srgbClr val="C00000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b="1" i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п. Весёлый</a:t>
            </a:r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Весёловский  район</a:t>
            </a:r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Ростовская область </a:t>
            </a:r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" name="Picture 1" descr="C:\Documents and Settings\Олег\Рабочий стол\Кобылат ЕН на конкурс УЧИТЕЛЬ ГОДА\фото Кобылат Е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2717545" cy="390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Documents and Settings\Олег\Рабочий стол\01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2248"/>
            <a:ext cx="12192000" cy="1560785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Здоровье в порядке – спасибо зарядке</a:t>
            </a:r>
          </a:p>
        </p:txBody>
      </p:sp>
      <p:pic>
        <p:nvPicPr>
          <p:cNvPr id="8" name="VID_20170911_084724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277006" y="1647496"/>
            <a:ext cx="9506607" cy="49109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1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 descr="C:\Documents and Settings\Олег\Рабочий стол\0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6" descr="C:\Users\Irbis\Desktop\картинки\Изображение 4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669" y="0"/>
            <a:ext cx="3310759" cy="2569779"/>
          </a:xfrm>
          <a:prstGeom prst="rect">
            <a:avLst/>
          </a:prstGeom>
          <a:noFill/>
        </p:spPr>
      </p:pic>
      <p:pic>
        <p:nvPicPr>
          <p:cNvPr id="7" name="Графический объект4"/>
          <p:cNvPicPr/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8907518" y="0"/>
            <a:ext cx="3074277" cy="2238704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" name="Picture 5" descr="C:\Users\Irbis\Desktop\картинки\Спорт соревнования 2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2740" y="3267403"/>
            <a:ext cx="2900068" cy="3429000"/>
          </a:xfrm>
          <a:prstGeom prst="rect">
            <a:avLst/>
          </a:prstGeom>
          <a:noFill/>
        </p:spPr>
      </p:pic>
      <p:pic>
        <p:nvPicPr>
          <p:cNvPr id="10" name="Picture 4" descr="C:\Users\Irbis\Desktop\картинки\поход.jpg"/>
          <p:cNvPicPr>
            <a:picLocks noChangeAspect="1" noChangeArrowheads="1"/>
          </p:cNvPicPr>
          <p:nvPr/>
        </p:nvPicPr>
        <p:blipFill>
          <a:blip r:embed="rId6" cstate="print"/>
          <a:srcRect b="24107"/>
          <a:stretch>
            <a:fillRect/>
          </a:stretch>
        </p:blipFill>
        <p:spPr bwMode="auto">
          <a:xfrm>
            <a:off x="1752705" y="2664374"/>
            <a:ext cx="3276495" cy="2049516"/>
          </a:xfrm>
          <a:prstGeom prst="rect">
            <a:avLst/>
          </a:prstGeom>
          <a:noFill/>
        </p:spPr>
      </p:pic>
      <p:pic>
        <p:nvPicPr>
          <p:cNvPr id="11" name="Picture 2" descr="C:\Users\Irbis\Desktop\картинки\поход ЕН\SDC144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7564" y="0"/>
            <a:ext cx="4121369" cy="2554999"/>
          </a:xfrm>
          <a:prstGeom prst="rect">
            <a:avLst/>
          </a:prstGeom>
          <a:noFill/>
        </p:spPr>
      </p:pic>
      <p:pic>
        <p:nvPicPr>
          <p:cNvPr id="12" name="Рисунок 6" descr="C:\Documents and Settings\Олег\Рабочий стол\фото последние\Новая папка (2)\Изображение 012.jp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68408" y="2554999"/>
            <a:ext cx="1686910" cy="210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Содержимое 4" descr="C:\Documents and Settings\Олег\Рабочий стол\фото последние\Новая папка (2)\Изображение 017.jpg"/>
          <p:cNvPicPr>
            <a:picLocks/>
          </p:cNvPicPr>
          <p:nvPr/>
        </p:nvPicPr>
        <p:blipFill>
          <a:blip r:embed="rId9" cstate="print"/>
          <a:srcRect t="4672"/>
          <a:stretch>
            <a:fillRect/>
          </a:stretch>
        </p:blipFill>
        <p:spPr>
          <a:xfrm>
            <a:off x="394138" y="4792717"/>
            <a:ext cx="3310759" cy="1903686"/>
          </a:xfrm>
          <a:prstGeom prst="rect">
            <a:avLst/>
          </a:prstGeom>
        </p:spPr>
      </p:pic>
      <p:pic>
        <p:nvPicPr>
          <p:cNvPr id="15" name="Рисунок 7" descr="C:\Documents and Settings\Олег\Рабочий стол\фото последние\Новая папка (2)\Изображение 01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68408" y="4792717"/>
            <a:ext cx="3247696" cy="1903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 descr="C:\Documents and Settings\Олег\Рабочий стол\0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1582400" cy="1143000"/>
          </a:xfrm>
        </p:spPr>
        <p:txBody>
          <a:bodyPr/>
          <a:lstStyle/>
          <a:p>
            <a:r>
              <a:rPr lang="ru-RU" sz="54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Экскурсии </a:t>
            </a:r>
            <a:endParaRPr lang="ru-RU" sz="6600" smtClean="0"/>
          </a:p>
        </p:txBody>
      </p:sp>
      <p:pic>
        <p:nvPicPr>
          <p:cNvPr id="46084" name="Рисунок 4" descr="C:\Documents and Settings\Олег\Рабочий стол\Елена\ЕЛЕНА (J)\Волгоград фото детей\класс 5а\IMG_59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2" y="1214438"/>
            <a:ext cx="155363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Рисунок 5" descr="C:\Documents and Settings\Олег\Рабочий стол\Елена\ЕЛЕНА (J)\Волгоград фото детей\класс 5а\IMG_58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0976" y="1143001"/>
            <a:ext cx="2015067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Рисунок 15" descr="C:\Documents and Settings\Олег\Рабочий стол\IMG_40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31166" y="5216909"/>
            <a:ext cx="1333500" cy="135731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46088" name="Picture 5" descr="J:\Экскурсия на фабрику мягкой игрушки\IMG_00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3643313"/>
            <a:ext cx="2656417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7" descr="J:\ДонМаслоПродукт\DSCN228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8158" y="2415573"/>
            <a:ext cx="2400300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J:\страусиная ферма\IMGA069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"/>
            <a:ext cx="3956509" cy="14412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3" name="Рисунок 22" descr="J:\страусиная ферма\IMGA074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071546"/>
            <a:ext cx="1238216" cy="1214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092" name="Picture 8" descr="G:\Елена рабочий стол ДОМ\ФОТО учеников\Дельфинарий 23.09.2012\SAM_159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239251" y="1"/>
            <a:ext cx="2952749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3" name="Picture 9" descr="G:\Елена рабочий стол ДОМ\ФОТО учеников\Семикаракорск ЗАВОД ФАРФОРА\DSC0094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14401" y="5143500"/>
            <a:ext cx="3359151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4" name="Picture 10" descr="G:\Елена рабочий стол ДОМ\ФОТО учеников\Семикаракорск ЗАВОД ФАРФОРА\DSC00967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75835" y="2983132"/>
            <a:ext cx="2762251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5" name="Picture 3" descr="J:\х.Свобода 3в\Петров Д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0" y="1143000"/>
            <a:ext cx="152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6" name="Picture 6" descr="J:\ДонМаслоПродукт\DSCN2237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0" y="2214563"/>
            <a:ext cx="203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7" name="Рисунок 16" descr="C:\Documents and Settings\Олег\Рабочий стол\экскурсия\экскурсия на завод ДОНМАСЛОПРОДУКТ (2)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619751" y="2428875"/>
            <a:ext cx="2800349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8" name="Содержимое 3" descr="J:\DSC01381.JPG"/>
          <p:cNvPicPr>
            <a:picLocks noGrp="1"/>
          </p:cNvPicPr>
          <p:nvPr>
            <p:ph idx="1"/>
          </p:nvPr>
        </p:nvPicPr>
        <p:blipFill>
          <a:blip r:embed="rId16" cstate="print"/>
          <a:srcRect/>
          <a:stretch>
            <a:fillRect/>
          </a:stretch>
        </p:blipFill>
        <p:spPr>
          <a:xfrm>
            <a:off x="4953658" y="3775843"/>
            <a:ext cx="2633133" cy="1304925"/>
          </a:xfrm>
        </p:spPr>
      </p:pic>
      <p:pic>
        <p:nvPicPr>
          <p:cNvPr id="46099" name="Рисунок 6" descr="C:\Documents and Settings\Олег\Рабочий стол\для сайта учителя начальных классов Кобылат Е.Н\Фотогалерея\фабрика\IMG_0060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299639" y="5286375"/>
            <a:ext cx="2857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4148919" y="0"/>
            <a:ext cx="44511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Экскурсии</a:t>
            </a:r>
            <a:endParaRPr lang="ru-RU" sz="6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nts and Settings\Олег\Рабочий стол\0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988" name="Picture 4" descr="http://xn----htbc6aclibhc6h.xn--p1ai/upload/iblock/22e/22e5529bcfd67b74688783d62374c85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34662" y="-862669"/>
            <a:ext cx="15166428" cy="81621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nts and Settings\Олег\Рабочий стол\0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 descr="C:\Users\Irbis\Desktop\bae1438e31a44fdd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4061"/>
          <a:stretch>
            <a:fillRect/>
          </a:stretch>
        </p:blipFill>
        <p:spPr bwMode="auto">
          <a:xfrm>
            <a:off x="804041" y="0"/>
            <a:ext cx="1065749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Documents and Settings\Олег\Рабочий стол\0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F:\видео дыхание\IMG_20171227_112025_BURST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5917"/>
          <a:stretch>
            <a:fillRect/>
          </a:stretch>
        </p:blipFill>
        <p:spPr bwMode="auto">
          <a:xfrm>
            <a:off x="8812923" y="1481959"/>
            <a:ext cx="3379077" cy="2650994"/>
          </a:xfrm>
          <a:prstGeom prst="rect">
            <a:avLst/>
          </a:prstGeom>
          <a:noFill/>
        </p:spPr>
      </p:pic>
      <p:pic>
        <p:nvPicPr>
          <p:cNvPr id="37891" name="Picture 3" descr="C:\Users\Irbis\Desktop\Open-windo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004441" cy="4633824"/>
          </a:xfrm>
          <a:prstGeom prst="rect">
            <a:avLst/>
          </a:prstGeom>
          <a:noFill/>
        </p:spPr>
      </p:pic>
      <p:pic>
        <p:nvPicPr>
          <p:cNvPr id="37892" name="Picture 4" descr="C:\Users\Irbis\Desktop\i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95700" y="820792"/>
            <a:ext cx="5715000" cy="38290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31476" y="0"/>
            <a:ext cx="84503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Правильное дыхание</a:t>
            </a:r>
          </a:p>
        </p:txBody>
      </p:sp>
      <p:sp>
        <p:nvSpPr>
          <p:cNvPr id="9" name="Стрелка вниз 8"/>
          <p:cNvSpPr/>
          <p:nvPr/>
        </p:nvSpPr>
        <p:spPr>
          <a:xfrm rot="21157645">
            <a:off x="7062952" y="472965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20668654">
            <a:off x="8208579" y="448791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312979" y="4761186"/>
            <a:ext cx="1229711" cy="1388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732358">
            <a:off x="4367049" y="452470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9989049">
            <a:off x="8954814" y="3925612"/>
            <a:ext cx="583324" cy="10247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2591347">
            <a:off x="3657600" y="406750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846786" y="6085490"/>
            <a:ext cx="384678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Здоровый организм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961586" y="5517931"/>
            <a:ext cx="3153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КРАСИВЫЙ ГОЛОС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952593" y="5912069"/>
            <a:ext cx="3074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ОТЛИЧНЫЕ ОЦЕНКИ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065172" y="4887309"/>
            <a:ext cx="3126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ПРАВИЛЬНАЯ РЕЧЬ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09448" y="4721660"/>
            <a:ext cx="2885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КРЕПКИЙ СОН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891862" y="5659821"/>
            <a:ext cx="2569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ХОРОШАЯ ПАМЯТЬ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C:\Documents and Settings\Олег\Рабочий стол\0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Формы организации </a:t>
            </a:r>
            <a:br>
              <a:rPr lang="ru-RU" sz="4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образовательного процесса</a:t>
            </a:r>
            <a:endParaRPr lang="en-US" sz="48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3884085" y="2057400"/>
            <a:ext cx="4447116" cy="2928938"/>
            <a:chOff x="1835" y="1296"/>
            <a:chExt cx="2101" cy="1845"/>
          </a:xfrm>
        </p:grpSpPr>
        <p:sp>
          <p:nvSpPr>
            <p:cNvPr id="13325" name="AutoShape 21"/>
            <p:cNvSpPr>
              <a:spLocks noChangeArrowheads="1"/>
            </p:cNvSpPr>
            <p:nvPr/>
          </p:nvSpPr>
          <p:spPr bwMode="gray">
            <a:xfrm rot="10800000" flipH="1">
              <a:off x="2680" y="2889"/>
              <a:ext cx="374" cy="252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26" name="AutoShape 19"/>
            <p:cNvSpPr>
              <a:spLocks noChangeArrowheads="1"/>
            </p:cNvSpPr>
            <p:nvPr/>
          </p:nvSpPr>
          <p:spPr bwMode="gray">
            <a:xfrm rot="16200000" flipH="1">
              <a:off x="1804" y="1979"/>
              <a:ext cx="339" cy="27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27" name="AutoShape 20"/>
            <p:cNvSpPr>
              <a:spLocks noChangeArrowheads="1"/>
            </p:cNvSpPr>
            <p:nvPr/>
          </p:nvSpPr>
          <p:spPr bwMode="gray">
            <a:xfrm rot="5400000" flipH="1">
              <a:off x="3626" y="1996"/>
              <a:ext cx="360" cy="261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rgbClr val="A1A1FF"/>
                </a:gs>
                <a:gs pos="100000">
                  <a:srgbClr val="DADAFF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28" name="Oval 22"/>
            <p:cNvSpPr>
              <a:spLocks noChangeArrowheads="1"/>
            </p:cNvSpPr>
            <p:nvPr/>
          </p:nvSpPr>
          <p:spPr bwMode="gray">
            <a:xfrm>
              <a:off x="2078" y="1296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29" name="Oval 23"/>
            <p:cNvSpPr>
              <a:spLocks noChangeArrowheads="1"/>
            </p:cNvSpPr>
            <p:nvPr/>
          </p:nvSpPr>
          <p:spPr bwMode="gray">
            <a:xfrm>
              <a:off x="2170" y="1387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34" name="Text Box 38"/>
            <p:cNvSpPr txBox="1">
              <a:spLocks noChangeArrowheads="1"/>
            </p:cNvSpPr>
            <p:nvPr/>
          </p:nvSpPr>
          <p:spPr bwMode="auto">
            <a:xfrm>
              <a:off x="2340" y="1416"/>
              <a:ext cx="1170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ru-RU" sz="4000" b="1" dirty="0" smtClean="0">
                <a:solidFill>
                  <a:srgbClr val="2A2EC8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 smtClean="0">
                  <a:solidFill>
                    <a:srgbClr val="2A2EC8"/>
                  </a:solidFill>
                  <a:latin typeface="Times New Roman" pitchFamily="18" charset="0"/>
                  <a:cs typeface="Times New Roman" pitchFamily="18" charset="0"/>
                </a:rPr>
                <a:t>Дыхательная гимнастика</a:t>
              </a:r>
              <a:endParaRPr lang="en-US" sz="2800" b="1" dirty="0">
                <a:solidFill>
                  <a:srgbClr val="2A2EC8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714704" y="1785939"/>
            <a:ext cx="3104294" cy="3902075"/>
            <a:chOff x="576" y="1440"/>
            <a:chExt cx="1152" cy="1335"/>
          </a:xfrm>
        </p:grpSpPr>
        <p:sp>
          <p:nvSpPr>
            <p:cNvPr id="13319" name="AutoShape 31"/>
            <p:cNvSpPr>
              <a:spLocks noChangeArrowheads="1"/>
            </p:cNvSpPr>
            <p:nvPr/>
          </p:nvSpPr>
          <p:spPr bwMode="gray">
            <a:xfrm>
              <a:off x="576" y="2295"/>
              <a:ext cx="1152" cy="48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185E5E"/>
                </a:gs>
                <a:gs pos="50000">
                  <a:srgbClr val="33CCCC"/>
                </a:gs>
                <a:gs pos="100000">
                  <a:srgbClr val="185E5E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20" name="AutoShape 32"/>
            <p:cNvSpPr>
              <a:spLocks noChangeArrowheads="1"/>
            </p:cNvSpPr>
            <p:nvPr/>
          </p:nvSpPr>
          <p:spPr bwMode="gray">
            <a:xfrm>
              <a:off x="576" y="1872"/>
              <a:ext cx="1152" cy="48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185E5E"/>
                </a:gs>
                <a:gs pos="50000">
                  <a:srgbClr val="33CCCC"/>
                </a:gs>
                <a:gs pos="100000">
                  <a:srgbClr val="185E5E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21" name="AutoShape 33"/>
            <p:cNvSpPr>
              <a:spLocks noChangeArrowheads="1"/>
            </p:cNvSpPr>
            <p:nvPr/>
          </p:nvSpPr>
          <p:spPr bwMode="gray">
            <a:xfrm>
              <a:off x="576" y="1440"/>
              <a:ext cx="1152" cy="48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185E5E"/>
                </a:gs>
                <a:gs pos="50000">
                  <a:srgbClr val="33CCCC"/>
                </a:gs>
                <a:gs pos="100000">
                  <a:srgbClr val="185E5E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22" name="Text Box 43"/>
            <p:cNvSpPr txBox="1">
              <a:spLocks noChangeArrowheads="1"/>
            </p:cNvSpPr>
            <p:nvPr/>
          </p:nvSpPr>
          <p:spPr bwMode="gray">
            <a:xfrm>
              <a:off x="691" y="1635"/>
              <a:ext cx="90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001D3A"/>
                  </a:solidFill>
                  <a:latin typeface="Times New Roman" pitchFamily="18" charset="0"/>
                  <a:cs typeface="Times New Roman" pitchFamily="18" charset="0"/>
                </a:rPr>
                <a:t>Утренняя гимнастика</a:t>
              </a:r>
              <a:endParaRPr lang="en-US" sz="2000" b="1" dirty="0">
                <a:solidFill>
                  <a:srgbClr val="001D3A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23" name="Text Box 44"/>
            <p:cNvSpPr txBox="1">
              <a:spLocks noChangeArrowheads="1"/>
            </p:cNvSpPr>
            <p:nvPr/>
          </p:nvSpPr>
          <p:spPr bwMode="gray">
            <a:xfrm>
              <a:off x="767" y="2075"/>
              <a:ext cx="772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001D3A"/>
                  </a:solidFill>
                  <a:latin typeface="Times New Roman" pitchFamily="18" charset="0"/>
                  <a:cs typeface="Times New Roman" pitchFamily="18" charset="0"/>
                </a:rPr>
                <a:t>Игры, прогулки</a:t>
              </a:r>
            </a:p>
          </p:txBody>
        </p:sp>
        <p:sp>
          <p:nvSpPr>
            <p:cNvPr id="13324" name="Text Box 45"/>
            <p:cNvSpPr txBox="1">
              <a:spLocks noChangeArrowheads="1"/>
            </p:cNvSpPr>
            <p:nvPr/>
          </p:nvSpPr>
          <p:spPr bwMode="gray">
            <a:xfrm>
              <a:off x="717" y="2466"/>
              <a:ext cx="967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001D3A"/>
                  </a:solidFill>
                  <a:latin typeface="Times New Roman" pitchFamily="18" charset="0"/>
                  <a:cs typeface="Times New Roman" pitchFamily="18" charset="0"/>
                </a:rPr>
                <a:t>Внеурочные занятия</a:t>
              </a:r>
              <a:endParaRPr lang="en-US" sz="2000" b="1" dirty="0">
                <a:solidFill>
                  <a:srgbClr val="001D3A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8317911" y="1770106"/>
            <a:ext cx="3055503" cy="3929145"/>
            <a:chOff x="4042" y="1416"/>
            <a:chExt cx="1200" cy="1319"/>
          </a:xfrm>
          <a:solidFill>
            <a:schemeClr val="bg2">
              <a:lumMod val="50000"/>
            </a:schemeClr>
          </a:solidFill>
        </p:grpSpPr>
        <p:sp>
          <p:nvSpPr>
            <p:cNvPr id="10274" name="AutoShape 34"/>
            <p:cNvSpPr>
              <a:spLocks noChangeArrowheads="1"/>
            </p:cNvSpPr>
            <p:nvPr/>
          </p:nvSpPr>
          <p:spPr bwMode="gray">
            <a:xfrm>
              <a:off x="4042" y="2255"/>
              <a:ext cx="1200" cy="480"/>
            </a:xfrm>
            <a:prstGeom prst="can">
              <a:avLst>
                <a:gd name="adj" fmla="val 2500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275" name="AutoShape 35"/>
            <p:cNvSpPr>
              <a:spLocks noChangeArrowheads="1"/>
            </p:cNvSpPr>
            <p:nvPr/>
          </p:nvSpPr>
          <p:spPr bwMode="gray">
            <a:xfrm>
              <a:off x="4042" y="1848"/>
              <a:ext cx="1200" cy="480"/>
            </a:xfrm>
            <a:prstGeom prst="can">
              <a:avLst>
                <a:gd name="adj" fmla="val 17282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276" name="AutoShape 36"/>
            <p:cNvSpPr>
              <a:spLocks noChangeArrowheads="1"/>
            </p:cNvSpPr>
            <p:nvPr/>
          </p:nvSpPr>
          <p:spPr bwMode="gray">
            <a:xfrm>
              <a:off x="4042" y="1416"/>
              <a:ext cx="1200" cy="480"/>
            </a:xfrm>
            <a:prstGeom prst="can">
              <a:avLst>
                <a:gd name="adj" fmla="val 2500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286" name="Text Box 46"/>
            <p:cNvSpPr txBox="1">
              <a:spLocks noChangeArrowheads="1"/>
            </p:cNvSpPr>
            <p:nvPr/>
          </p:nvSpPr>
          <p:spPr bwMode="gray">
            <a:xfrm>
              <a:off x="4229" y="1680"/>
              <a:ext cx="898" cy="17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smtClean="0">
                  <a:solidFill>
                    <a:srgbClr val="001D3A"/>
                  </a:solidFill>
                  <a:latin typeface="Times New Roman" pitchFamily="18" charset="0"/>
                  <a:cs typeface="Times New Roman" pitchFamily="18" charset="0"/>
                </a:rPr>
                <a:t>Уроки </a:t>
              </a:r>
              <a:endParaRPr lang="en-US" sz="2800" b="1" dirty="0">
                <a:solidFill>
                  <a:srgbClr val="001D3A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87" name="Text Box 47"/>
            <p:cNvSpPr txBox="1">
              <a:spLocks noChangeArrowheads="1"/>
            </p:cNvSpPr>
            <p:nvPr/>
          </p:nvSpPr>
          <p:spPr bwMode="gray">
            <a:xfrm>
              <a:off x="4229" y="2034"/>
              <a:ext cx="925" cy="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 smtClean="0">
                  <a:solidFill>
                    <a:srgbClr val="001D3A"/>
                  </a:solidFill>
                  <a:latin typeface="Times New Roman" pitchFamily="18" charset="0"/>
                  <a:cs typeface="Times New Roman" pitchFamily="18" charset="0"/>
                </a:rPr>
                <a:t>Экскурсии, путешествия</a:t>
              </a:r>
              <a:endParaRPr lang="en-US" sz="2000" b="1" dirty="0">
                <a:solidFill>
                  <a:srgbClr val="001D3A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88" name="Text Box 48"/>
            <p:cNvSpPr txBox="1">
              <a:spLocks noChangeArrowheads="1"/>
            </p:cNvSpPr>
            <p:nvPr/>
          </p:nvSpPr>
          <p:spPr bwMode="gray">
            <a:xfrm>
              <a:off x="4042" y="2495"/>
              <a:ext cx="1197" cy="13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rgbClr val="001D3A"/>
                  </a:solidFill>
                  <a:latin typeface="+mn-lt"/>
                </a:rPr>
                <a:t>ЗАСЕДАНИЕ КЛУБА</a:t>
              </a:r>
              <a:endParaRPr lang="en-US" sz="2000" b="1" dirty="0">
                <a:solidFill>
                  <a:srgbClr val="001D3A"/>
                </a:solidFill>
                <a:latin typeface="+mn-lt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C:\Documents and Settings\Олег\Рабочий стол\0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Oval 2"/>
          <p:cNvSpPr>
            <a:spLocks noGrp="1" noChangeArrowheads="1"/>
          </p:cNvSpPr>
          <p:nvPr>
            <p:ph idx="1"/>
          </p:nvPr>
        </p:nvSpPr>
        <p:spPr>
          <a:xfrm>
            <a:off x="3600451" y="2205038"/>
            <a:ext cx="4320116" cy="2952750"/>
          </a:xfrm>
          <a:prstGeom prst="ellipse">
            <a:avLst/>
          </a:prstGeom>
          <a:solidFill>
            <a:srgbClr val="5BD0EB"/>
          </a:solidFill>
          <a:ln>
            <a:solidFill>
              <a:srgbClr val="000000"/>
            </a:solidFill>
            <a:round/>
          </a:ln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endParaRPr lang="ru-RU" sz="2800" b="1" dirty="0" smtClean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endParaRPr lang="ru-RU" sz="2800" b="1" dirty="0" smtClean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2800" b="1" dirty="0" smtClean="0">
                <a:latin typeface="Times New Roman" pitchFamily="18" charset="0"/>
              </a:rPr>
              <a:t>ДЫХАТЕЛЬНАЯ </a:t>
            </a:r>
            <a:br>
              <a:rPr lang="ru-RU" sz="2800" b="1" dirty="0" smtClean="0">
                <a:latin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</a:rPr>
              <a:t>ГИМНАСТИКА</a:t>
            </a:r>
            <a:endParaRPr lang="ru-RU" sz="4000" dirty="0" smtClean="0">
              <a:latin typeface="Arial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-1" y="0"/>
          <a:ext cx="12192001" cy="6668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337" name="Picture 1" descr="C:\Users\Irbis\Desktop\5облачко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9584825" y="0"/>
            <a:ext cx="2854168" cy="20179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nts and Settings\Олег\Рабочий стол\0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9421" y="0"/>
            <a:ext cx="7204842" cy="3310759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Методики </a:t>
            </a:r>
            <a:br>
              <a:rPr lang="ru-RU" sz="4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дыхательной гимнастики</a:t>
            </a:r>
          </a:p>
        </p:txBody>
      </p:sp>
      <p:pic>
        <p:nvPicPr>
          <p:cNvPr id="38927" name="Picture 15" descr="C:\Users\Irbis\Desktop\1371815532_111200596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40" t="20134"/>
          <a:stretch>
            <a:fillRect/>
          </a:stretch>
        </p:blipFill>
        <p:spPr bwMode="auto">
          <a:xfrm>
            <a:off x="0" y="0"/>
            <a:ext cx="12192000" cy="5628290"/>
          </a:xfrm>
          <a:prstGeom prst="rect">
            <a:avLst/>
          </a:prstGeom>
          <a:noFill/>
        </p:spPr>
      </p:pic>
      <p:pic>
        <p:nvPicPr>
          <p:cNvPr id="38924" name="Picture 12" descr="C:\Users\Irbis\Desktop\24047.jpg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 l="18258" t="6960" b="28742"/>
          <a:stretch>
            <a:fillRect/>
          </a:stretch>
        </p:blipFill>
        <p:spPr bwMode="auto">
          <a:xfrm>
            <a:off x="8629948" y="4556235"/>
            <a:ext cx="1743761" cy="23017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38917" name="Picture 5" descr="C:\Users\Irbis\Desktop\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0207" y="4572000"/>
            <a:ext cx="1636331" cy="228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38915" name="Picture 3" descr="F:\урок вдох\b6748ed8f5ecd351ebfee77a78e92541.jpg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>
            <a:off x="4482006" y="4603531"/>
            <a:ext cx="1513062" cy="22544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38922" name="Picture 10" descr="C:\Users\Irbis\Desktop\8634.jpg"/>
          <p:cNvPicPr>
            <a:picLocks noChangeAspect="1" noChangeArrowheads="1"/>
          </p:cNvPicPr>
          <p:nvPr/>
        </p:nvPicPr>
        <p:blipFill>
          <a:blip r:embed="rId7" cstate="print">
            <a:lum bright="20000"/>
          </a:blip>
          <a:srcRect/>
          <a:stretch>
            <a:fillRect/>
          </a:stretch>
        </p:blipFill>
        <p:spPr bwMode="auto">
          <a:xfrm>
            <a:off x="239176" y="4721411"/>
            <a:ext cx="1495031" cy="21365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38916" name="Picture 4" descr="F:\урок вдох\c03d7741f262adad242bc6dbcc00664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2871" y="1939159"/>
            <a:ext cx="1710205" cy="24909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38914" name="Picture 2" descr="F:\урок вдох\00205769.cover_330.jpg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648497" y="1921962"/>
            <a:ext cx="1655380" cy="238202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38923" name="Picture 11" descr="C:\Users\Irbis\Desktop\5e6e8078-4e2a-54b5-ad51-343bdc745fe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610193" y="4540468"/>
            <a:ext cx="1581807" cy="23175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38928" name="Picture 16" descr="C:\Users\Irbis\Desktop\101431066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51021" y="4623558"/>
            <a:ext cx="1595764" cy="22344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nts and Settings\Олег\Рабочий стол\01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880351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Дыхательные упражнения </a:t>
            </a:r>
            <a:r>
              <a:rPr lang="ru-RU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А.Н.Стрельниковой</a:t>
            </a:r>
            <a:endParaRPr lang="ru-RU" dirty="0"/>
          </a:p>
        </p:txBody>
      </p:sp>
      <p:pic>
        <p:nvPicPr>
          <p:cNvPr id="5" name="IMG_3174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308538" y="1166647"/>
            <a:ext cx="10011104" cy="54075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Documents and Settings\Олег\Рабочий стол\0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581934" y="1173706"/>
            <a:ext cx="6291617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«Вопрос здоровья детей </a:t>
            </a:r>
          </a:p>
          <a:p>
            <a:pPr algn="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школьного возраста становится </a:t>
            </a:r>
          </a:p>
          <a:p>
            <a:pPr algn="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все острее и острее…»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Президент России В.В. Путин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7" name="Picture 5" descr="C:\Users\Irbis\Desktop\51817_picture_b6a063aa6721b23d80285e97fcb9df1a272f4c7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3587" y="3339515"/>
            <a:ext cx="3972910" cy="2619850"/>
          </a:xfrm>
          <a:prstGeom prst="rect">
            <a:avLst/>
          </a:prstGeom>
          <a:noFill/>
        </p:spPr>
      </p:pic>
      <p:pic>
        <p:nvPicPr>
          <p:cNvPr id="6" name="Picture 1" descr="C:\Users\Irbis\Desktop\voz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544" y="222598"/>
            <a:ext cx="3673365" cy="2410243"/>
          </a:xfrm>
          <a:prstGeom prst="rect">
            <a:avLst/>
          </a:prstGeom>
          <a:noFill/>
        </p:spPr>
      </p:pic>
      <p:pic>
        <p:nvPicPr>
          <p:cNvPr id="7" name="Picture 2" descr="C:\Users\Irbis\Desktop\55781_900.jpg"/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>
            <a:off x="4517409" y="299657"/>
            <a:ext cx="3575714" cy="2396246"/>
          </a:xfrm>
          <a:prstGeom prst="rect">
            <a:avLst/>
          </a:prstGeom>
          <a:noFill/>
        </p:spPr>
      </p:pic>
      <p:pic>
        <p:nvPicPr>
          <p:cNvPr id="9" name="Picture 1" descr="C:\Users\Irbis\Desktop\desyatiletie_detstv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98091" y="341192"/>
            <a:ext cx="3275462" cy="221282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nts and Settings\Олег\Рабочий стол\0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ЭНЕРГИЯ ПОЛНОГО ДЫХАНИЯ</a:t>
            </a:r>
            <a:br>
              <a:rPr lang="ru-RU" sz="4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 .М. </a:t>
            </a:r>
            <a:r>
              <a:rPr lang="ru-RU" sz="4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Лессер</a:t>
            </a:r>
            <a:r>
              <a:rPr lang="ru-RU" sz="4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4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Лазарно</a:t>
            </a:r>
            <a:endParaRPr lang="ru-RU" sz="48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C:\Users\Irbis\Desktop\14717038_1426593327368292_5695274659387240260_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493" y="1053115"/>
            <a:ext cx="2248411" cy="3399172"/>
          </a:xfrm>
          <a:prstGeom prst="rect">
            <a:avLst/>
          </a:prstGeom>
          <a:noFill/>
        </p:spPr>
      </p:pic>
      <p:pic>
        <p:nvPicPr>
          <p:cNvPr id="40963" name="Picture 3" descr="C:\Users\Irbis\Desktop\dyganie-psihofisika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6999889" y="4981903"/>
            <a:ext cx="5192111" cy="1876097"/>
          </a:xfrm>
          <a:prstGeom prst="rect">
            <a:avLst/>
          </a:prstGeom>
          <a:noFill/>
        </p:spPr>
      </p:pic>
      <p:pic>
        <p:nvPicPr>
          <p:cNvPr id="40965" name="Picture 5" descr="C:\Users\Irbis\Desktop\картинки\img1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97BAD8"/>
              </a:clrFrom>
              <a:clrTo>
                <a:srgbClr val="97BAD8">
                  <a:alpha val="0"/>
                </a:srgbClr>
              </a:clrTo>
            </a:clrChange>
          </a:blip>
          <a:srcRect t="16535"/>
          <a:stretch>
            <a:fillRect/>
          </a:stretch>
        </p:blipFill>
        <p:spPr bwMode="auto">
          <a:xfrm>
            <a:off x="6999890" y="1686909"/>
            <a:ext cx="5192110" cy="334229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-299545" y="5707117"/>
            <a:ext cx="74728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Вибрация голоса очень важна</a:t>
            </a:r>
          </a:p>
          <a:p>
            <a:pPr algn="ctr"/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для хорошего самочувствия. </a:t>
            </a:r>
          </a:p>
          <a:p>
            <a:pPr algn="ctr"/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Она помогает укреплению здоровья.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37793" y="1608083"/>
            <a:ext cx="389408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Звук 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снимает напряжение, стимулирует верхнюю часть лёгких. Снимает физическую и умственную усталость.</a:t>
            </a: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Звук О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звук глубокой гармонии, состояния равновесия.</a:t>
            </a: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Звук У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чувственный звук, он стабилизирует эмоциональное равновесие.</a:t>
            </a: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Звук 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звук разума, стимулирует головной мозг.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C:\Documents and Settings\Олег\Рабочий стол\0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7318" name="AutoShape 54"/>
          <p:cNvSpPr>
            <a:spLocks noChangeArrowheads="1"/>
          </p:cNvSpPr>
          <p:nvPr/>
        </p:nvSpPr>
        <p:spPr bwMode="ltGray">
          <a:xfrm rot="5400000">
            <a:off x="-2412207" y="802482"/>
            <a:ext cx="4824413" cy="6362701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267319" name="AutoShape 55"/>
          <p:cNvSpPr>
            <a:spLocks noChangeArrowheads="1"/>
          </p:cNvSpPr>
          <p:nvPr/>
        </p:nvSpPr>
        <p:spPr bwMode="ltGray">
          <a:xfrm rot="5400000" flipH="1">
            <a:off x="-2486027" y="2162176"/>
            <a:ext cx="4972052" cy="3924300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Образовательный процесс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2137" y="285751"/>
            <a:ext cx="11257414" cy="7143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2A2EC8"/>
                </a:solidFill>
                <a:latin typeface="Times New Roman" pitchFamily="18" charset="0"/>
                <a:cs typeface="Times New Roman" pitchFamily="18" charset="0"/>
              </a:rPr>
              <a:t>ПРИНЦИПЫ  ЗДОРОВЬЕСБЕРЕЖЕНИЯ</a:t>
            </a:r>
            <a:endParaRPr lang="en-US" b="1" dirty="0">
              <a:solidFill>
                <a:srgbClr val="2A2EC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7317" name="AutoShape 53"/>
          <p:cNvSpPr>
            <a:spLocks noChangeArrowheads="1"/>
          </p:cNvSpPr>
          <p:nvPr/>
        </p:nvSpPr>
        <p:spPr bwMode="gray">
          <a:xfrm>
            <a:off x="2324100" y="3152633"/>
            <a:ext cx="8457631" cy="49861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Непрерывность Преемственность Активность 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7342" name="AutoShape 78"/>
          <p:cNvSpPr>
            <a:spLocks noChangeArrowheads="1"/>
          </p:cNvSpPr>
          <p:nvPr/>
        </p:nvSpPr>
        <p:spPr bwMode="gray">
          <a:xfrm>
            <a:off x="1962149" y="2219325"/>
            <a:ext cx="7076933" cy="5080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rgbClr val="D218A1"/>
                </a:solidFill>
                <a:latin typeface="Times New Roman" pitchFamily="18" charset="0"/>
                <a:cs typeface="Times New Roman" pitchFamily="18" charset="0"/>
              </a:rPr>
              <a:t>Учет возрастных особенностей</a:t>
            </a:r>
            <a:endParaRPr lang="ru-RU" sz="2800" b="1" dirty="0">
              <a:solidFill>
                <a:srgbClr val="D218A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7345" name="AutoShape 81"/>
          <p:cNvSpPr>
            <a:spLocks noChangeArrowheads="1"/>
          </p:cNvSpPr>
          <p:nvPr/>
        </p:nvSpPr>
        <p:spPr bwMode="gray">
          <a:xfrm>
            <a:off x="2571750" y="4090988"/>
            <a:ext cx="8515350" cy="5080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Субъект-субъектные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взаимоотношения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7348" name="AutoShape 84"/>
          <p:cNvSpPr>
            <a:spLocks noChangeArrowheads="1"/>
          </p:cNvSpPr>
          <p:nvPr/>
        </p:nvSpPr>
        <p:spPr bwMode="gray">
          <a:xfrm>
            <a:off x="1504951" y="5970256"/>
            <a:ext cx="10687050" cy="508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Ответственность за свое здоровье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7351" name="AutoShape 87"/>
          <p:cNvSpPr>
            <a:spLocks noChangeArrowheads="1"/>
          </p:cNvSpPr>
          <p:nvPr/>
        </p:nvSpPr>
        <p:spPr bwMode="gray">
          <a:xfrm>
            <a:off x="1142999" y="1378423"/>
            <a:ext cx="7045657" cy="478951"/>
          </a:xfrm>
          <a:prstGeom prst="roundRect">
            <a:avLst>
              <a:gd name="adj" fmla="val 50000"/>
            </a:avLst>
          </a:prstGeom>
          <a:solidFill>
            <a:srgbClr val="C9A4E4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«Не навреди»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AutoShape 78"/>
          <p:cNvSpPr>
            <a:spLocks noChangeArrowheads="1"/>
          </p:cNvSpPr>
          <p:nvPr/>
        </p:nvSpPr>
        <p:spPr bwMode="gray">
          <a:xfrm>
            <a:off x="2190750" y="5000625"/>
            <a:ext cx="9491734" cy="508000"/>
          </a:xfrm>
          <a:prstGeom prst="roundRect">
            <a:avLst>
              <a:gd name="adj" fmla="val 50000"/>
            </a:avLst>
          </a:prstGeom>
          <a:solidFill>
            <a:srgbClr val="5BD0EB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D218A1"/>
                </a:solidFill>
                <a:latin typeface="Times New Roman" pitchFamily="18" charset="0"/>
                <a:cs typeface="Times New Roman" pitchFamily="18" charset="0"/>
              </a:rPr>
              <a:t>Приоритет заботы о здоровье учителя и учащихся</a:t>
            </a:r>
            <a:endParaRPr lang="ru-RU" sz="2400" b="1" dirty="0">
              <a:solidFill>
                <a:srgbClr val="D218A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7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7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317" grpId="0" animBg="1"/>
      <p:bldP spid="267342" grpId="0" animBg="1"/>
      <p:bldP spid="267345" grpId="0" animBg="1"/>
      <p:bldP spid="267348" grpId="0" animBg="1"/>
      <p:bldP spid="267351" grpId="0" animBg="1"/>
      <p:bldP spid="5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1" descr="C:\Documents and Settings\Олег\Рабочий стол\0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Заголовок 1"/>
          <p:cNvSpPr>
            <a:spLocks noGrp="1"/>
          </p:cNvSpPr>
          <p:nvPr>
            <p:ph type="title"/>
          </p:nvPr>
        </p:nvSpPr>
        <p:spPr>
          <a:xfrm>
            <a:off x="0" y="274639"/>
            <a:ext cx="12573000" cy="1368425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Охват детей спортивными секциями</a:t>
            </a:r>
            <a:b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и физкультурно-массовой работой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09600" y="1276350"/>
          <a:ext cx="11582400" cy="5581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Documents and Settings\Олег\Рабочий стол\0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2249"/>
            <a:ext cx="10515600" cy="756744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Мониторинг здоровья</a:t>
            </a:r>
            <a:endParaRPr lang="ru-RU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41434" y="1166647"/>
          <a:ext cx="11303876" cy="5605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6531"/>
                <a:gridCol w="1169366"/>
                <a:gridCol w="1254104"/>
                <a:gridCol w="1273875"/>
              </a:tblGrid>
              <a:tr h="3386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Calibri"/>
                          <a:cs typeface="Times New Roman"/>
                        </a:rPr>
                        <a:t>Критерий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Calibri"/>
                          <a:cs typeface="Times New Roman"/>
                        </a:rPr>
                        <a:t>2014-2015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Calibri"/>
                          <a:cs typeface="Times New Roman"/>
                        </a:rPr>
                        <a:t>2015-2016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Calibri"/>
                          <a:cs typeface="Times New Roman"/>
                        </a:rPr>
                        <a:t>2016-2017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учащихся, имеющих пропуски по болезни 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уроков, пропущенных по болезни за год в среднем на одного учащегося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учащихся, отнесенных к основной группе здоровья по физкультуре 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5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учащихся, отнесенных к подготовительной группе здоровья по физкультуре 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5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учащихся, отнесенных к специальной медицинской группе здоровья по физкультуре 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учащихся, имеющих заболевания органов зрения 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учащихся, имеющих заболевания органов слуха 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учащихся, имеющих заболевания органов речи 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учащихся, имеющих заболевания опорно-двигательного аппарата 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учащихся, имеющих заболевания нервной системы 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учащихся, имеющих заболевания органов пищеварения 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учащихся, имеющих заболевания органов дыхания 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учащихся, имеющих заболевания органов выделительной системы 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учащихся, имеющих заболевания сердца и кровеносной системы 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nts and Settings\Олег\Рабочий стол\0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Диагностика АПК «</a:t>
            </a:r>
            <a:r>
              <a:rPr lang="ru-RU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Армис</a:t>
            </a: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340070"/>
          <a:ext cx="12192000" cy="502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C:\Documents and Settings\Олег\Рабочий стол\0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0716" y="189187"/>
          <a:ext cx="11761077" cy="6668813"/>
        </p:xfrm>
        <a:graphic>
          <a:graphicData uri="http://schemas.openxmlformats.org/drawingml/2006/table">
            <a:tbl>
              <a:tblPr/>
              <a:tblGrid>
                <a:gridCol w="4954366"/>
                <a:gridCol w="1477473"/>
                <a:gridCol w="1929552"/>
                <a:gridCol w="1653902"/>
                <a:gridCol w="1745784"/>
              </a:tblGrid>
              <a:tr h="123069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Предметы/ 1 класс –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БЕЗОТМЕТОЧНОЕ ОБУЧЕНИЕ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класс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2015-2016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класс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2016-2017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6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Качество знаний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обученности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Качество знаний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обученности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49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58%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60%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49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Литературное чтение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70%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78%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59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Иностранный язык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74%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76%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72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Окружающий мир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72%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79%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84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64%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69%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136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ИЗО и художественный труд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96%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C:\Documents and Settings\Олег\Рабочий стол\0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2A2EC8"/>
                </a:solidFill>
                <a:latin typeface="Times New Roman" pitchFamily="18" charset="0"/>
                <a:cs typeface="Times New Roman" pitchFamily="18" charset="0"/>
              </a:rPr>
              <a:t>Олимпиада школьников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34434" y="1600200"/>
          <a:ext cx="11247966" cy="4706940"/>
        </p:xfrm>
        <a:graphic>
          <a:graphicData uri="http://schemas.openxmlformats.org/drawingml/2006/table">
            <a:tbl>
              <a:tblPr/>
              <a:tblGrid>
                <a:gridCol w="2868084"/>
                <a:gridCol w="2755900"/>
                <a:gridCol w="2813049"/>
                <a:gridCol w="2810933"/>
              </a:tblGrid>
              <a:tr h="941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Предметы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2014-2015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год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2015-2016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год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2016-2017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учебный год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41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победитель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41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победитель, призер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941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Литературное чтение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призер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41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Окружающий мир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Олег\Рабочий стол\Рисунок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Заголовок 1"/>
          <p:cNvSpPr>
            <a:spLocks noGrp="1"/>
          </p:cNvSpPr>
          <p:nvPr>
            <p:ph type="ctrTitle"/>
          </p:nvPr>
        </p:nvSpPr>
        <p:spPr>
          <a:xfrm>
            <a:off x="0" y="218365"/>
            <a:ext cx="7048500" cy="4571999"/>
          </a:xfrm>
        </p:spPr>
        <p:txBody>
          <a:bodyPr>
            <a:normAutofit fontScale="90000"/>
          </a:bodyPr>
          <a:lstStyle/>
          <a:p>
            <a:pPr algn="l"/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«Чтобы сделать ребёнка умным и рассудительным, </a:t>
            </a:r>
            <a:b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сделайте его </a:t>
            </a:r>
            <a:b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крепким и здоровым»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-432179" y="4490113"/>
            <a:ext cx="609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Ж.Ж.Руссо, </a:t>
            </a:r>
          </a:p>
          <a:p>
            <a:pPr algn="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французский философ, писатель, </a:t>
            </a:r>
          </a:p>
          <a:p>
            <a:pPr algn="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мыслитель эпохи Просвещения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 descr="C:\Documents and Settings\Олег\Рабочий стол\0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410200" y="1828800"/>
            <a:ext cx="63897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>
              <a:solidFill>
                <a:srgbClr val="2A3D4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rgbClr val="2A3D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solidFill>
                <a:srgbClr val="2A3D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46050" y="127000"/>
            <a:ext cx="11899900" cy="6604000"/>
            <a:chOff x="146050" y="127000"/>
            <a:chExt cx="11899900" cy="66040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46050" y="127000"/>
              <a:ext cx="11899900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46050" y="6685281"/>
              <a:ext cx="11899900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857500" y="4651327"/>
            <a:ext cx="933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sz="6000" b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4000" b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elenakobylat.wixsite.com/mysite</a:t>
            </a:r>
            <a:endParaRPr lang="ru-RU" sz="3600" b="1" u="sng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3" name="Picture 1" descr="C:\Users\Irbis\Downloads\Screenshot-2018-1-8 mysite.png"/>
          <p:cNvPicPr>
            <a:picLocks noChangeAspect="1" noChangeArrowheads="1"/>
          </p:cNvPicPr>
          <p:nvPr/>
        </p:nvPicPr>
        <p:blipFill>
          <a:blip r:embed="rId3" cstate="print"/>
          <a:srcRect l="15140" t="3889" r="16846" b="15000"/>
          <a:stretch>
            <a:fillRect/>
          </a:stretch>
        </p:blipFill>
        <p:spPr bwMode="auto">
          <a:xfrm rot="21320588">
            <a:off x="475596" y="502365"/>
            <a:ext cx="5504400" cy="4023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589986" y="614855"/>
            <a:ext cx="526568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Будьте здоровы – </a:t>
            </a:r>
          </a:p>
          <a:p>
            <a:pPr algn="ctr"/>
            <a:r>
              <a:rPr lang="ru-RU" sz="54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дышите правильно!</a:t>
            </a:r>
            <a:endParaRPr lang="ru-RU" sz="5400" b="1" cap="all" spc="0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0988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Documents and Settings\Олег\Рабочий стол\0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Irbis\Desktop\549590_stock-photo-fairy-tale-landscape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815" y="378373"/>
            <a:ext cx="5156392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Irbis\Desktop\depositphotos_5561908-stock-illustration-beautiful-waterf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851226" y="3747711"/>
            <a:ext cx="3815256" cy="2684620"/>
          </a:xfrm>
          <a:prstGeom prst="rect">
            <a:avLst/>
          </a:prstGeom>
          <a:noFill/>
        </p:spPr>
      </p:pic>
      <p:pic>
        <p:nvPicPr>
          <p:cNvPr id="1026" name="Picture 2" descr="C:\Users\Irbis\Desktop\depositphotos_108600000-stock-illustration-children-swimming-in-the-riv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497" y="378372"/>
            <a:ext cx="7372357" cy="6085489"/>
          </a:xfrm>
          <a:prstGeom prst="rect">
            <a:avLst/>
          </a:prstGeom>
          <a:noFill/>
        </p:spPr>
      </p:pic>
      <p:pic>
        <p:nvPicPr>
          <p:cNvPr id="1031" name="Picture 7" descr="C:\Users\Irbis\Desktop\bush-2097785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6764" t="16717" r="4111" b="17424"/>
          <a:stretch>
            <a:fillRect/>
          </a:stretch>
        </p:blipFill>
        <p:spPr bwMode="auto">
          <a:xfrm>
            <a:off x="6243144" y="4414345"/>
            <a:ext cx="3092535" cy="2443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Users\Irbis\Desktop\рука-тянется-к-голубю-в-небе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CF5"/>
              </a:clrFrom>
              <a:clrTo>
                <a:srgbClr val="FFFCF5">
                  <a:alpha val="0"/>
                </a:srgbClr>
              </a:clrTo>
            </a:clrChange>
          </a:blip>
          <a:srcRect l="3275" t="8237" r="33515" b="8237"/>
          <a:stretch>
            <a:fillRect/>
          </a:stretch>
        </p:blipFill>
        <p:spPr bwMode="auto">
          <a:xfrm flipH="1">
            <a:off x="9827172" y="4192974"/>
            <a:ext cx="2364828" cy="26650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nts and Settings\Олег\Рабочий стол\0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C:\Users\Irbis\Desktop\life-insurance_150603378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92317" y="299545"/>
            <a:ext cx="9561521" cy="491884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288220"/>
            <a:ext cx="1219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«Забота о здоровье – это важнейший труд воспитателя. От жизнедеятельности детей зависит их духовная жизнь, мировоззрение, умственное развитие, прочность знаний, вера в свои силы…»</a:t>
            </a:r>
            <a:r>
              <a:rPr lang="ru-RU" sz="32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В.А.Сухомлинский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C:\Documents and Settings\Олег\Рабочий стол\01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AutoShape 38"/>
          <p:cNvSpPr>
            <a:spLocks noChangeArrowheads="1"/>
          </p:cNvSpPr>
          <p:nvPr/>
        </p:nvSpPr>
        <p:spPr bwMode="gray">
          <a:xfrm>
            <a:off x="381001" y="2071689"/>
            <a:ext cx="11334751" cy="3214687"/>
          </a:xfrm>
          <a:prstGeom prst="upArrow">
            <a:avLst>
              <a:gd name="adj1" fmla="val 56944"/>
              <a:gd name="adj2" fmla="val 50782"/>
            </a:avLst>
          </a:prstGeom>
          <a:gradFill rotWithShape="1">
            <a:gsLst>
              <a:gs pos="0">
                <a:srgbClr val="0099CC"/>
              </a:gs>
              <a:gs pos="100000">
                <a:srgbClr val="00475E">
                  <a:alpha val="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1600" smtClean="0"/>
          </a:p>
        </p:txBody>
      </p:sp>
      <p:sp>
        <p:nvSpPr>
          <p:cNvPr id="602116" name="AutoShape 4"/>
          <p:cNvSpPr>
            <a:spLocks noChangeArrowheads="1"/>
          </p:cNvSpPr>
          <p:nvPr/>
        </p:nvSpPr>
        <p:spPr bwMode="gray">
          <a:xfrm>
            <a:off x="952500" y="228600"/>
            <a:ext cx="10668000" cy="1771651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Технологии сохранения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и стимулирования здоровья</a:t>
            </a:r>
            <a:endParaRPr lang="en-US" sz="5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6415206" y="4348164"/>
            <a:ext cx="2233492" cy="1782762"/>
            <a:chOff x="4272" y="2823"/>
            <a:chExt cx="981" cy="1123"/>
          </a:xfrm>
        </p:grpSpPr>
        <p:sp>
          <p:nvSpPr>
            <p:cNvPr id="14367" name="Oval 29"/>
            <p:cNvSpPr>
              <a:spLocks noChangeArrowheads="1"/>
            </p:cNvSpPr>
            <p:nvPr/>
          </p:nvSpPr>
          <p:spPr bwMode="gray">
            <a:xfrm>
              <a:off x="4272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AE50E2"/>
                </a:gs>
                <a:gs pos="100000">
                  <a:srgbClr val="642E81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368" name="Oval 30"/>
            <p:cNvSpPr>
              <a:spLocks noChangeArrowheads="1"/>
            </p:cNvSpPr>
            <p:nvPr/>
          </p:nvSpPr>
          <p:spPr bwMode="gray">
            <a:xfrm>
              <a:off x="4293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AE50E2">
                    <a:alpha val="85001"/>
                  </a:srgbClr>
                </a:gs>
                <a:gs pos="100000">
                  <a:srgbClr val="6F339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369" name="Oval 31"/>
            <p:cNvSpPr>
              <a:spLocks noChangeArrowheads="1"/>
            </p:cNvSpPr>
            <p:nvPr/>
          </p:nvSpPr>
          <p:spPr bwMode="gray">
            <a:xfrm>
              <a:off x="4329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AE50E2"/>
                </a:gs>
                <a:gs pos="100000">
                  <a:srgbClr val="7E3AA4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370" name="Text Box 33"/>
            <p:cNvSpPr txBox="1">
              <a:spLocks noChangeArrowheads="1"/>
            </p:cNvSpPr>
            <p:nvPr/>
          </p:nvSpPr>
          <p:spPr bwMode="auto">
            <a:xfrm>
              <a:off x="4282" y="3015"/>
              <a:ext cx="971" cy="9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Гимнастика </a:t>
              </a:r>
            </a:p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для мозга </a:t>
              </a:r>
            </a:p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кинезиологические</a:t>
              </a:r>
            </a:p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упражнения)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b="1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4533886" y="5313363"/>
            <a:ext cx="2059519" cy="1544637"/>
            <a:chOff x="4272" y="2823"/>
            <a:chExt cx="973" cy="973"/>
          </a:xfrm>
          <a:solidFill>
            <a:srgbClr val="C00000"/>
          </a:solidFill>
        </p:grpSpPr>
        <p:sp>
          <p:nvSpPr>
            <p:cNvPr id="28" name="Oval 29"/>
            <p:cNvSpPr>
              <a:spLocks noChangeArrowheads="1"/>
            </p:cNvSpPr>
            <p:nvPr/>
          </p:nvSpPr>
          <p:spPr bwMode="gray">
            <a:xfrm>
              <a:off x="4272" y="2823"/>
              <a:ext cx="973" cy="973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9" name="Oval 30"/>
            <p:cNvSpPr>
              <a:spLocks noChangeArrowheads="1"/>
            </p:cNvSpPr>
            <p:nvPr/>
          </p:nvSpPr>
          <p:spPr bwMode="gray">
            <a:xfrm>
              <a:off x="4293" y="2846"/>
              <a:ext cx="928" cy="929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0" name="Oval 31"/>
            <p:cNvSpPr>
              <a:spLocks noChangeArrowheads="1"/>
            </p:cNvSpPr>
            <p:nvPr/>
          </p:nvSpPr>
          <p:spPr bwMode="gray">
            <a:xfrm>
              <a:off x="4329" y="2880"/>
              <a:ext cx="839" cy="839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10132481" y="4481521"/>
            <a:ext cx="2059519" cy="1544637"/>
            <a:chOff x="4272" y="2823"/>
            <a:chExt cx="973" cy="97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3" name="Oval 29"/>
            <p:cNvSpPr>
              <a:spLocks noChangeArrowheads="1"/>
            </p:cNvSpPr>
            <p:nvPr/>
          </p:nvSpPr>
          <p:spPr bwMode="gray">
            <a:xfrm>
              <a:off x="4272" y="2823"/>
              <a:ext cx="973" cy="973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4" name="Oval 30"/>
            <p:cNvSpPr>
              <a:spLocks noChangeArrowheads="1"/>
            </p:cNvSpPr>
            <p:nvPr/>
          </p:nvSpPr>
          <p:spPr bwMode="gray">
            <a:xfrm>
              <a:off x="4293" y="2846"/>
              <a:ext cx="928" cy="929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5" name="Oval 31"/>
            <p:cNvSpPr>
              <a:spLocks noChangeArrowheads="1"/>
            </p:cNvSpPr>
            <p:nvPr/>
          </p:nvSpPr>
          <p:spPr bwMode="gray">
            <a:xfrm>
              <a:off x="4329" y="2880"/>
              <a:ext cx="839" cy="839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14345" name="Прямоугольник 41"/>
          <p:cNvSpPr>
            <a:spLocks noChangeArrowheads="1"/>
          </p:cNvSpPr>
          <p:nvPr/>
        </p:nvSpPr>
        <p:spPr bwMode="auto">
          <a:xfrm>
            <a:off x="4743450" y="5676900"/>
            <a:ext cx="179069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Гимнастика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глаз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346" name="Прямоугольник 44"/>
          <p:cNvSpPr>
            <a:spLocks noChangeArrowheads="1"/>
          </p:cNvSpPr>
          <p:nvPr/>
        </p:nvSpPr>
        <p:spPr bwMode="auto">
          <a:xfrm>
            <a:off x="10134600" y="4786313"/>
            <a:ext cx="20574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Calibri" pitchFamily="34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Ежедневная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зарядка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0" y="4162425"/>
            <a:ext cx="2095500" cy="1544638"/>
            <a:chOff x="555" y="2823"/>
            <a:chExt cx="990" cy="973"/>
          </a:xfrm>
        </p:grpSpPr>
        <p:sp>
          <p:nvSpPr>
            <p:cNvPr id="14363" name="Oval 8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925800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364" name="Oval 9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alpha val="85001"/>
                  </a:srgbClr>
                </a:gs>
                <a:gs pos="100000">
                  <a:srgbClr val="A261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365" name="Oval 10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B96F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366" name="Text Box 12"/>
            <p:cNvSpPr txBox="1">
              <a:spLocks noChangeArrowheads="1"/>
            </p:cNvSpPr>
            <p:nvPr/>
          </p:nvSpPr>
          <p:spPr bwMode="auto">
            <a:xfrm>
              <a:off x="555" y="3048"/>
              <a:ext cx="990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Физминутка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b="1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1447801" y="5313362"/>
            <a:ext cx="2059516" cy="1544638"/>
            <a:chOff x="1776" y="2823"/>
            <a:chExt cx="973" cy="973"/>
          </a:xfrm>
        </p:grpSpPr>
        <p:sp>
          <p:nvSpPr>
            <p:cNvPr id="14359" name="Oval 15"/>
            <p:cNvSpPr>
              <a:spLocks noChangeArrowheads="1"/>
            </p:cNvSpPr>
            <p:nvPr/>
          </p:nvSpPr>
          <p:spPr bwMode="gray">
            <a:xfrm>
              <a:off x="1776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F0EA00"/>
                </a:gs>
                <a:gs pos="100000">
                  <a:srgbClr val="898600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360" name="Oval 16"/>
            <p:cNvSpPr>
              <a:spLocks noChangeArrowheads="1"/>
            </p:cNvSpPr>
            <p:nvPr/>
          </p:nvSpPr>
          <p:spPr bwMode="gray">
            <a:xfrm>
              <a:off x="1797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F0EA00">
                    <a:alpha val="85001"/>
                  </a:srgbClr>
                </a:gs>
                <a:gs pos="100000">
                  <a:srgbClr val="9895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361" name="Oval 17"/>
            <p:cNvSpPr>
              <a:spLocks noChangeArrowheads="1"/>
            </p:cNvSpPr>
            <p:nvPr/>
          </p:nvSpPr>
          <p:spPr bwMode="gray">
            <a:xfrm>
              <a:off x="1833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F0EA00"/>
                </a:gs>
                <a:gs pos="100000">
                  <a:srgbClr val="AEAA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362" name="Text Box 19"/>
            <p:cNvSpPr txBox="1">
              <a:spLocks noChangeArrowheads="1"/>
            </p:cNvSpPr>
            <p:nvPr/>
          </p:nvSpPr>
          <p:spPr bwMode="auto">
            <a:xfrm>
              <a:off x="1800" y="2970"/>
              <a:ext cx="900" cy="5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Пальчиковая гимнастика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  <a:p>
              <a:endParaRPr lang="en-US" b="1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8248649" y="5243514"/>
            <a:ext cx="2220696" cy="1614486"/>
            <a:chOff x="3024" y="2823"/>
            <a:chExt cx="973" cy="973"/>
          </a:xfrm>
        </p:grpSpPr>
        <p:sp>
          <p:nvSpPr>
            <p:cNvPr id="14355" name="Oval 22"/>
            <p:cNvSpPr>
              <a:spLocks noChangeArrowheads="1"/>
            </p:cNvSpPr>
            <p:nvPr/>
          </p:nvSpPr>
          <p:spPr bwMode="gray">
            <a:xfrm>
              <a:off x="3024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30C230"/>
                </a:gs>
                <a:gs pos="100000">
                  <a:srgbClr val="1B6F1B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356" name="Oval 23"/>
            <p:cNvSpPr>
              <a:spLocks noChangeArrowheads="1"/>
            </p:cNvSpPr>
            <p:nvPr/>
          </p:nvSpPr>
          <p:spPr bwMode="gray">
            <a:xfrm>
              <a:off x="3045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30C230">
                    <a:alpha val="85001"/>
                  </a:srgbClr>
                </a:gs>
                <a:gs pos="100000">
                  <a:srgbClr val="1F7B1F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357" name="Oval 24"/>
            <p:cNvSpPr>
              <a:spLocks noChangeArrowheads="1"/>
            </p:cNvSpPr>
            <p:nvPr/>
          </p:nvSpPr>
          <p:spPr bwMode="gray">
            <a:xfrm>
              <a:off x="3069" y="2868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30C230"/>
                </a:gs>
                <a:gs pos="100000">
                  <a:srgbClr val="238D23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358" name="Text Box 26"/>
            <p:cNvSpPr txBox="1">
              <a:spLocks noChangeArrowheads="1"/>
            </p:cNvSpPr>
            <p:nvPr/>
          </p:nvSpPr>
          <p:spPr bwMode="auto">
            <a:xfrm>
              <a:off x="3124" y="3003"/>
              <a:ext cx="868" cy="5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Дыхательная гимнастика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b="1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03818">
            <a:off x="624418" y="2506663"/>
            <a:ext cx="2110316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5" descr="C:\Documents and Settings\Олег\Рабочий стол\фотки\IMG_77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4158" y="3109558"/>
            <a:ext cx="1905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 descr="C:\Documents and Settings\Олег\Рабочий стол\фотки\IMG_77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165050">
            <a:off x="9247718" y="2722563"/>
            <a:ext cx="2042583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4" descr="C:\Documents and Settings\Олег\Рабочий стол\фотки\IMG_775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04798" y="3123205"/>
            <a:ext cx="190923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" name="Group 37"/>
          <p:cNvGrpSpPr>
            <a:grpSpLocks/>
          </p:cNvGrpSpPr>
          <p:nvPr/>
        </p:nvGrpSpPr>
        <p:grpSpPr bwMode="auto">
          <a:xfrm>
            <a:off x="3105177" y="4233871"/>
            <a:ext cx="2059519" cy="1544637"/>
            <a:chOff x="4272" y="2823"/>
            <a:chExt cx="973" cy="97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2" name="Oval 29"/>
            <p:cNvSpPr>
              <a:spLocks noChangeArrowheads="1"/>
            </p:cNvSpPr>
            <p:nvPr/>
          </p:nvSpPr>
          <p:spPr bwMode="gray">
            <a:xfrm>
              <a:off x="4272" y="2823"/>
              <a:ext cx="973" cy="973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3" name="Oval 30"/>
            <p:cNvSpPr>
              <a:spLocks noChangeArrowheads="1"/>
            </p:cNvSpPr>
            <p:nvPr/>
          </p:nvSpPr>
          <p:spPr bwMode="gray">
            <a:xfrm>
              <a:off x="4293" y="2846"/>
              <a:ext cx="928" cy="929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4" name="Oval 31"/>
            <p:cNvSpPr>
              <a:spLocks noChangeArrowheads="1"/>
            </p:cNvSpPr>
            <p:nvPr/>
          </p:nvSpPr>
          <p:spPr bwMode="gray">
            <a:xfrm>
              <a:off x="4329" y="2880"/>
              <a:ext cx="839" cy="839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Игры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на свежем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 воздухе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 descr="F:\видео дыхание\IMG_20171227_112025_BURST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5332" y="2371981"/>
            <a:ext cx="1476972" cy="1107729"/>
          </a:xfrm>
          <a:prstGeom prst="rect">
            <a:avLst/>
          </a:prstGeom>
          <a:noFill/>
        </p:spPr>
      </p:pic>
      <p:pic>
        <p:nvPicPr>
          <p:cNvPr id="45" name="IMG_3174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5207378" y="3739487"/>
            <a:ext cx="1698389" cy="95534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vide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C:\Documents and Settings\Олег\Рабочий стол\0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40"/>
          <p:cNvSpPr>
            <a:spLocks noChangeArrowheads="1"/>
          </p:cNvSpPr>
          <p:nvPr/>
        </p:nvSpPr>
        <p:spPr bwMode="gray">
          <a:xfrm>
            <a:off x="6477000" y="1714500"/>
            <a:ext cx="5410200" cy="4581525"/>
          </a:xfrm>
          <a:prstGeom prst="ellipse">
            <a:avLst/>
          </a:prstGeom>
          <a:solidFill>
            <a:srgbClr val="00B0F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12573000" cy="1143000"/>
          </a:xfrm>
        </p:spPr>
        <p:txBody>
          <a:bodyPr/>
          <a:lstStyle/>
          <a:p>
            <a:pPr algn="ctr" eaLnBrk="1" hangingPunct="1"/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Причины ухудшения здоровья</a:t>
            </a:r>
            <a:endParaRPr lang="en-US" sz="5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Oval 100"/>
          <p:cNvSpPr>
            <a:spLocks noChangeArrowheads="1"/>
          </p:cNvSpPr>
          <p:nvPr/>
        </p:nvSpPr>
        <p:spPr bwMode="gray">
          <a:xfrm>
            <a:off x="0" y="1695450"/>
            <a:ext cx="5689600" cy="4400550"/>
          </a:xfrm>
          <a:prstGeom prst="ellipse">
            <a:avLst/>
          </a:prstGeom>
          <a:gradFill rotWithShape="1">
            <a:gsLst>
              <a:gs pos="0">
                <a:srgbClr val="003B76"/>
              </a:gs>
              <a:gs pos="100000">
                <a:srgbClr val="54D06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3" name="Group 102"/>
          <p:cNvGrpSpPr>
            <a:grpSpLocks/>
          </p:cNvGrpSpPr>
          <p:nvPr/>
        </p:nvGrpSpPr>
        <p:grpSpPr bwMode="auto">
          <a:xfrm>
            <a:off x="5791200" y="2826477"/>
            <a:ext cx="508000" cy="519245"/>
            <a:chOff x="2078" y="1387"/>
            <a:chExt cx="1615" cy="2201"/>
          </a:xfrm>
        </p:grpSpPr>
        <p:sp>
          <p:nvSpPr>
            <p:cNvPr id="16430" name="Oval 10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6431" name="Oval 10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7561" name="Oval 105"/>
            <p:cNvSpPr>
              <a:spLocks noChangeArrowheads="1"/>
            </p:cNvSpPr>
            <p:nvPr/>
          </p:nvSpPr>
          <p:spPr bwMode="gray">
            <a:xfrm>
              <a:off x="2253" y="1387"/>
              <a:ext cx="82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433" name="Oval 106"/>
            <p:cNvSpPr>
              <a:spLocks noChangeArrowheads="1"/>
            </p:cNvSpPr>
            <p:nvPr/>
          </p:nvSpPr>
          <p:spPr bwMode="gray">
            <a:xfrm>
              <a:off x="2254" y="1387"/>
              <a:ext cx="826" cy="220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7563" name="Oval 107"/>
            <p:cNvSpPr>
              <a:spLocks noChangeArrowheads="1"/>
            </p:cNvSpPr>
            <p:nvPr/>
          </p:nvSpPr>
          <p:spPr bwMode="gray">
            <a:xfrm>
              <a:off x="2334" y="1387"/>
              <a:ext cx="1097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435" name="Oval 108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4" name="Group 109"/>
          <p:cNvGrpSpPr>
            <a:grpSpLocks/>
          </p:cNvGrpSpPr>
          <p:nvPr/>
        </p:nvGrpSpPr>
        <p:grpSpPr bwMode="auto">
          <a:xfrm>
            <a:off x="5791200" y="3283677"/>
            <a:ext cx="508000" cy="519245"/>
            <a:chOff x="2078" y="1387"/>
            <a:chExt cx="1615" cy="2201"/>
          </a:xfrm>
        </p:grpSpPr>
        <p:sp>
          <p:nvSpPr>
            <p:cNvPr id="16424" name="Oval 1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6425" name="Oval 1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7568" name="Oval 112"/>
            <p:cNvSpPr>
              <a:spLocks noChangeArrowheads="1"/>
            </p:cNvSpPr>
            <p:nvPr/>
          </p:nvSpPr>
          <p:spPr bwMode="gray">
            <a:xfrm>
              <a:off x="2253" y="1387"/>
              <a:ext cx="82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427" name="Oval 113"/>
            <p:cNvSpPr>
              <a:spLocks noChangeArrowheads="1"/>
            </p:cNvSpPr>
            <p:nvPr/>
          </p:nvSpPr>
          <p:spPr bwMode="gray">
            <a:xfrm>
              <a:off x="2254" y="1387"/>
              <a:ext cx="826" cy="220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7570" name="Oval 114"/>
            <p:cNvSpPr>
              <a:spLocks noChangeArrowheads="1"/>
            </p:cNvSpPr>
            <p:nvPr/>
          </p:nvSpPr>
          <p:spPr bwMode="gray">
            <a:xfrm>
              <a:off x="2334" y="1387"/>
              <a:ext cx="1097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429" name="Oval 115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5" name="Group 116"/>
          <p:cNvGrpSpPr>
            <a:grpSpLocks/>
          </p:cNvGrpSpPr>
          <p:nvPr/>
        </p:nvGrpSpPr>
        <p:grpSpPr bwMode="auto">
          <a:xfrm>
            <a:off x="5791200" y="3740877"/>
            <a:ext cx="508000" cy="519245"/>
            <a:chOff x="2078" y="1387"/>
            <a:chExt cx="1615" cy="2201"/>
          </a:xfrm>
        </p:grpSpPr>
        <p:sp>
          <p:nvSpPr>
            <p:cNvPr id="16418" name="Oval 1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6419" name="Oval 1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7575" name="Oval 119"/>
            <p:cNvSpPr>
              <a:spLocks noChangeArrowheads="1"/>
            </p:cNvSpPr>
            <p:nvPr/>
          </p:nvSpPr>
          <p:spPr bwMode="gray">
            <a:xfrm>
              <a:off x="2253" y="1387"/>
              <a:ext cx="82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421" name="Oval 120"/>
            <p:cNvSpPr>
              <a:spLocks noChangeArrowheads="1"/>
            </p:cNvSpPr>
            <p:nvPr/>
          </p:nvSpPr>
          <p:spPr bwMode="gray">
            <a:xfrm>
              <a:off x="2254" y="1387"/>
              <a:ext cx="826" cy="2201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7577" name="Oval 121"/>
            <p:cNvSpPr>
              <a:spLocks noChangeArrowheads="1"/>
            </p:cNvSpPr>
            <p:nvPr/>
          </p:nvSpPr>
          <p:spPr bwMode="gray">
            <a:xfrm>
              <a:off x="2334" y="1387"/>
              <a:ext cx="1097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423" name="Oval 122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6" name="Group 123"/>
          <p:cNvGrpSpPr>
            <a:grpSpLocks/>
          </p:cNvGrpSpPr>
          <p:nvPr/>
        </p:nvGrpSpPr>
        <p:grpSpPr bwMode="auto">
          <a:xfrm>
            <a:off x="5791200" y="4198077"/>
            <a:ext cx="508000" cy="519245"/>
            <a:chOff x="2078" y="1387"/>
            <a:chExt cx="1615" cy="2201"/>
          </a:xfrm>
        </p:grpSpPr>
        <p:sp>
          <p:nvSpPr>
            <p:cNvPr id="16412" name="Oval 1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6413" name="Oval 1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7582" name="Oval 126"/>
            <p:cNvSpPr>
              <a:spLocks noChangeArrowheads="1"/>
            </p:cNvSpPr>
            <p:nvPr/>
          </p:nvSpPr>
          <p:spPr bwMode="gray">
            <a:xfrm>
              <a:off x="2253" y="1387"/>
              <a:ext cx="82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415" name="Oval 127"/>
            <p:cNvSpPr>
              <a:spLocks noChangeArrowheads="1"/>
            </p:cNvSpPr>
            <p:nvPr/>
          </p:nvSpPr>
          <p:spPr bwMode="gray">
            <a:xfrm>
              <a:off x="2254" y="1387"/>
              <a:ext cx="826" cy="220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7584" name="Oval 128"/>
            <p:cNvSpPr>
              <a:spLocks noChangeArrowheads="1"/>
            </p:cNvSpPr>
            <p:nvPr/>
          </p:nvSpPr>
          <p:spPr bwMode="gray">
            <a:xfrm>
              <a:off x="2334" y="1387"/>
              <a:ext cx="1097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417" name="Oval 129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7" name="Group 130"/>
          <p:cNvGrpSpPr>
            <a:grpSpLocks/>
          </p:cNvGrpSpPr>
          <p:nvPr/>
        </p:nvGrpSpPr>
        <p:grpSpPr bwMode="auto">
          <a:xfrm>
            <a:off x="5791200" y="4655277"/>
            <a:ext cx="508000" cy="519245"/>
            <a:chOff x="2078" y="1387"/>
            <a:chExt cx="1615" cy="2201"/>
          </a:xfrm>
        </p:grpSpPr>
        <p:sp>
          <p:nvSpPr>
            <p:cNvPr id="16406" name="Oval 1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6407" name="Oval 1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7589" name="Oval 133"/>
            <p:cNvSpPr>
              <a:spLocks noChangeArrowheads="1"/>
            </p:cNvSpPr>
            <p:nvPr/>
          </p:nvSpPr>
          <p:spPr bwMode="gray">
            <a:xfrm>
              <a:off x="2253" y="1387"/>
              <a:ext cx="82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409" name="Oval 134"/>
            <p:cNvSpPr>
              <a:spLocks noChangeArrowheads="1"/>
            </p:cNvSpPr>
            <p:nvPr/>
          </p:nvSpPr>
          <p:spPr bwMode="gray">
            <a:xfrm>
              <a:off x="2254" y="1387"/>
              <a:ext cx="826" cy="220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7591" name="Oval 135"/>
            <p:cNvSpPr>
              <a:spLocks noChangeArrowheads="1"/>
            </p:cNvSpPr>
            <p:nvPr/>
          </p:nvSpPr>
          <p:spPr bwMode="gray">
            <a:xfrm>
              <a:off x="2334" y="1387"/>
              <a:ext cx="1097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411" name="Oval 136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16395" name="Text Box 62"/>
          <p:cNvSpPr txBox="1">
            <a:spLocks noChangeArrowheads="1"/>
          </p:cNvSpPr>
          <p:nvPr/>
        </p:nvSpPr>
        <p:spPr bwMode="auto">
          <a:xfrm>
            <a:off x="0" y="2571750"/>
            <a:ext cx="5715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FF"/>
                </a:solidFill>
                <a:latin typeface="Calibri" pitchFamily="34" charset="0"/>
              </a:rPr>
              <a:t>Раннее начало обучения</a:t>
            </a:r>
            <a:endParaRPr lang="en-US" sz="2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396" name="Text Box 74"/>
          <p:cNvSpPr txBox="1">
            <a:spLocks noChangeArrowheads="1"/>
          </p:cNvSpPr>
          <p:nvPr/>
        </p:nvSpPr>
        <p:spPr bwMode="auto">
          <a:xfrm>
            <a:off x="285751" y="3105151"/>
            <a:ext cx="4878916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FF"/>
                </a:solidFill>
                <a:latin typeface="Calibri" pitchFamily="34" charset="0"/>
              </a:rPr>
              <a:t>Интенсификация </a:t>
            </a:r>
          </a:p>
          <a:p>
            <a:pPr algn="ctr"/>
            <a:r>
              <a:rPr lang="ru-RU" sz="2400" b="1" dirty="0" smtClean="0">
                <a:solidFill>
                  <a:srgbClr val="FFFFFF"/>
                </a:solidFill>
                <a:latin typeface="Calibri" pitchFamily="34" charset="0"/>
              </a:rPr>
              <a:t>учебного процесса </a:t>
            </a:r>
            <a:endParaRPr lang="en-US" sz="2400" b="1" dirty="0">
              <a:solidFill>
                <a:srgbClr val="FFFFFF"/>
              </a:solidFill>
              <a:latin typeface="Calibri" pitchFamily="34" charset="0"/>
            </a:endParaRPr>
          </a:p>
          <a:p>
            <a:endParaRPr lang="en-US" sz="2400" u="sng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397" name="Text Box 86"/>
          <p:cNvSpPr txBox="1">
            <a:spLocks noChangeArrowheads="1"/>
          </p:cNvSpPr>
          <p:nvPr/>
        </p:nvSpPr>
        <p:spPr bwMode="auto">
          <a:xfrm>
            <a:off x="1" y="4038600"/>
            <a:ext cx="5695951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FF"/>
                </a:solidFill>
                <a:latin typeface="Calibri" pitchFamily="34" charset="0"/>
              </a:rPr>
              <a:t>Несоответствие нагрузки </a:t>
            </a:r>
          </a:p>
          <a:p>
            <a:pPr algn="ctr"/>
            <a:r>
              <a:rPr lang="ru-RU" sz="2400" b="1" dirty="0" smtClean="0">
                <a:solidFill>
                  <a:srgbClr val="FFFFFF"/>
                </a:solidFill>
                <a:latin typeface="Calibri" pitchFamily="34" charset="0"/>
              </a:rPr>
              <a:t>возможностям детского организма</a:t>
            </a:r>
            <a:endParaRPr lang="en-US" sz="2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398" name="Text Box 98"/>
          <p:cNvSpPr txBox="1">
            <a:spLocks noChangeArrowheads="1"/>
          </p:cNvSpPr>
          <p:nvPr/>
        </p:nvSpPr>
        <p:spPr bwMode="auto">
          <a:xfrm>
            <a:off x="666752" y="5029200"/>
            <a:ext cx="4286249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FF"/>
                </a:solidFill>
                <a:latin typeface="Calibri" pitchFamily="34" charset="0"/>
              </a:rPr>
              <a:t>Несформированность ценности здоровья</a:t>
            </a:r>
            <a:endParaRPr lang="en-US" sz="2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399" name="Прямоугольник 48"/>
          <p:cNvSpPr>
            <a:spLocks noChangeArrowheads="1"/>
          </p:cNvSpPr>
          <p:nvPr/>
        </p:nvSpPr>
        <p:spPr bwMode="auto">
          <a:xfrm>
            <a:off x="6667500" y="2990850"/>
            <a:ext cx="487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  <a:latin typeface="Calibri" pitchFamily="34" charset="0"/>
              </a:rPr>
              <a:t>Недостаточная грамотность родителей</a:t>
            </a:r>
          </a:p>
          <a:p>
            <a:pPr algn="ctr"/>
            <a:r>
              <a:rPr lang="ru-RU" sz="2000" b="1" dirty="0" smtClean="0">
                <a:solidFill>
                  <a:srgbClr val="FFFFFF"/>
                </a:solidFill>
                <a:latin typeface="Calibri" pitchFamily="34" charset="0"/>
              </a:rPr>
              <a:t> в вопросах сохранения здоровья детей</a:t>
            </a:r>
          </a:p>
        </p:txBody>
      </p:sp>
      <p:sp>
        <p:nvSpPr>
          <p:cNvPr id="16400" name="Прямоугольник 49"/>
          <p:cNvSpPr>
            <a:spLocks noChangeArrowheads="1"/>
          </p:cNvSpPr>
          <p:nvPr/>
        </p:nvSpPr>
        <p:spPr bwMode="auto">
          <a:xfrm>
            <a:off x="762000" y="1600201"/>
            <a:ext cx="4381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FF"/>
                </a:solidFill>
                <a:latin typeface="Calibri" pitchFamily="34" charset="0"/>
              </a:rPr>
              <a:t>Рост </a:t>
            </a:r>
          </a:p>
          <a:p>
            <a:pPr algn="ctr"/>
            <a:r>
              <a:rPr lang="ru-RU" sz="2400" b="1" dirty="0" smtClean="0">
                <a:solidFill>
                  <a:srgbClr val="FFFFFF"/>
                </a:solidFill>
                <a:latin typeface="Calibri" pitchFamily="34" charset="0"/>
              </a:rPr>
              <a:t>хронических заболеваний</a:t>
            </a:r>
            <a:endParaRPr lang="en-US" sz="2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401" name="Прямоугольник 50"/>
          <p:cNvSpPr>
            <a:spLocks noChangeArrowheads="1"/>
          </p:cNvSpPr>
          <p:nvPr/>
        </p:nvSpPr>
        <p:spPr bwMode="auto">
          <a:xfrm>
            <a:off x="7524751" y="2857500"/>
            <a:ext cx="33189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402" name="Прямоугольник 51"/>
          <p:cNvSpPr>
            <a:spLocks noChangeArrowheads="1"/>
          </p:cNvSpPr>
          <p:nvPr/>
        </p:nvSpPr>
        <p:spPr bwMode="auto">
          <a:xfrm>
            <a:off x="6479117" y="4095750"/>
            <a:ext cx="57128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  <a:latin typeface="Calibri" pitchFamily="34" charset="0"/>
              </a:rPr>
              <a:t>Низкий социально-экономический уровень</a:t>
            </a:r>
          </a:p>
          <a:p>
            <a:pPr algn="ctr"/>
            <a:r>
              <a:rPr lang="ru-RU" sz="2000" b="1" dirty="0" smtClean="0">
                <a:solidFill>
                  <a:srgbClr val="FFFFFF"/>
                </a:solidFill>
                <a:latin typeface="Calibri" pitchFamily="34" charset="0"/>
              </a:rPr>
              <a:t> жизни многих семей</a:t>
            </a:r>
            <a:endParaRPr lang="en-US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403" name="Прямоугольник 52"/>
          <p:cNvSpPr>
            <a:spLocks noChangeArrowheads="1"/>
          </p:cNvSpPr>
          <p:nvPr/>
        </p:nvSpPr>
        <p:spPr bwMode="auto">
          <a:xfrm>
            <a:off x="6858000" y="2209800"/>
            <a:ext cx="4953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</a:rPr>
              <a:t>Несоблюдение режима дня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</a:rPr>
              <a:t> и правильного питани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я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404" name="Прямоугольник 53"/>
          <p:cNvSpPr>
            <a:spLocks noChangeArrowheads="1"/>
          </p:cNvSpPr>
          <p:nvPr/>
        </p:nvSpPr>
        <p:spPr bwMode="auto">
          <a:xfrm>
            <a:off x="6400800" y="4857750"/>
            <a:ext cx="5791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</a:rPr>
              <a:t>Снижение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</a:rPr>
              <a:t> двигательной активности</a:t>
            </a:r>
            <a:endParaRPr lang="en-US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405" name="Прямоугольник 54"/>
          <p:cNvSpPr>
            <a:spLocks noChangeArrowheads="1"/>
          </p:cNvSpPr>
          <p:nvPr/>
        </p:nvSpPr>
        <p:spPr bwMode="auto">
          <a:xfrm>
            <a:off x="6096000" y="5715000"/>
            <a:ext cx="6096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</a:rPr>
              <a:t>Кризис семьи</a:t>
            </a:r>
            <a:endParaRPr lang="en-US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nts and Settings\Олег\Рабочий стол\0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Irbis\Desktop\картинки\img11.jpg"/>
          <p:cNvPicPr>
            <a:picLocks noChangeAspect="1" noChangeArrowheads="1"/>
          </p:cNvPicPr>
          <p:nvPr/>
        </p:nvPicPr>
        <p:blipFill>
          <a:blip r:embed="rId3" cstate="print"/>
          <a:srcRect l="3851" t="5977" r="2184" b="5977"/>
          <a:stretch>
            <a:fillRect/>
          </a:stretch>
        </p:blipFill>
        <p:spPr bwMode="auto">
          <a:xfrm>
            <a:off x="520262" y="0"/>
            <a:ext cx="11461531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 descr="C:\Documents and Settings\Олег\Рабочий стол\0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Заголовок 1"/>
          <p:cNvSpPr>
            <a:spLocks noGrp="1"/>
          </p:cNvSpPr>
          <p:nvPr>
            <p:ph type="title"/>
          </p:nvPr>
        </p:nvSpPr>
        <p:spPr>
          <a:xfrm>
            <a:off x="-476250" y="274638"/>
            <a:ext cx="13716001" cy="7658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ШКОЛА ЗДОРОВЬЯ</a:t>
            </a:r>
            <a:b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8" name="Содержимое 3" descr="C:\Documents and Settings\Олег\Рабочий стол\фото последние\Новая папка (2)\Изображение 007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89851" y="1214438"/>
            <a:ext cx="3965337" cy="2214562"/>
          </a:xfrm>
        </p:spPr>
      </p:pic>
      <p:pic>
        <p:nvPicPr>
          <p:cNvPr id="41990" name="Рисунок 7" descr="C:\Documents and Settings\Олег\Рабочий стол\2-в\работа 2-в класс мероприятия\соревнования 23 февраля\Изображение 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080" y="1209348"/>
            <a:ext cx="399908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Рисунок 8" descr="C:\Documents and Settings\Олег\Рабочий стол\фото последние\Новая папка (2)\Изображение 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7894" y="2790496"/>
            <a:ext cx="2476500" cy="305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9404" y="4099034"/>
            <a:ext cx="4000500" cy="2558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Рисунок 4" descr="C:\Documents and Settings\user\Мои документы\Новая папка учителя\17 февраля\фото 2в класс\2-в овощи Праздник осени\IMG_94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275" y="4162096"/>
            <a:ext cx="3930002" cy="245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Documents and Settings\Олег\Рабочий стол\0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72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Динамическая пауза</a:t>
            </a:r>
            <a:endParaRPr lang="ru-RU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7" descr="C:\Documents and Settings\Олег\Рабочий стол\для сайта учителя начальных классов Кобылат Е.Н\Фотогалерея\ЭТО МЫ на уроках и переменах\Изображение 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17" y="3846786"/>
            <a:ext cx="3667513" cy="249181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" name="Picture 5" descr="C:\Documents and Settings\Олег\Рабочий стол\к презентации\IMG_7404.jpg"/>
          <p:cNvPicPr>
            <a:picLocks noChangeAspect="1" noChangeArrowheads="1"/>
          </p:cNvPicPr>
          <p:nvPr/>
        </p:nvPicPr>
        <p:blipFill>
          <a:blip r:embed="rId4" cstate="print"/>
          <a:srcRect t="26506"/>
          <a:stretch>
            <a:fillRect/>
          </a:stretch>
        </p:blipFill>
        <p:spPr bwMode="auto">
          <a:xfrm rot="10800000" flipH="1" flipV="1">
            <a:off x="7396811" y="3704898"/>
            <a:ext cx="4521919" cy="268013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7" name="Рисунок 16" descr="C:\Documents and Settings\user\Мои документы\Новая папка учителя\17 февраля\фото 2в класс\2-в день здоровья\IMGA06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0538" y="1150883"/>
            <a:ext cx="4398580" cy="286932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8" name="Рисунок 18" descr="C:\Documents and Settings\user\Мои документы\Новая папка учителя\17 февраля\фото 2в класс\2-в день здоровья\IMGA06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66194" y="1063786"/>
            <a:ext cx="4209394" cy="286182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9" name="Рисунок 19" descr="C:\Documents and Settings\Олег\Рабочий стол\SAM_016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67048" y="4692923"/>
            <a:ext cx="2837793" cy="170787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5274</TotalTime>
  <Words>641</Words>
  <Application>Microsoft Office PowerPoint</Application>
  <PresentationFormat>Произвольный</PresentationFormat>
  <Paragraphs>252</Paragraphs>
  <Slides>28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Творческая презентация педагогического опыта Я- УЧИТЕЛЬ ЗДОРОВЬЯ</vt:lpstr>
      <vt:lpstr>Слайд 2</vt:lpstr>
      <vt:lpstr>Слайд 3</vt:lpstr>
      <vt:lpstr>Слайд 4</vt:lpstr>
      <vt:lpstr>Слайд 5</vt:lpstr>
      <vt:lpstr>Причины ухудшения здоровья</vt:lpstr>
      <vt:lpstr>З</vt:lpstr>
      <vt:lpstr> ШКОЛА ЗДОРОВЬЯ </vt:lpstr>
      <vt:lpstr>Динамическая пауза</vt:lpstr>
      <vt:lpstr>Здоровье в порядке – спасибо зарядке</vt:lpstr>
      <vt:lpstr>Слайд 11</vt:lpstr>
      <vt:lpstr>Экскурсии </vt:lpstr>
      <vt:lpstr>Слайд 13</vt:lpstr>
      <vt:lpstr>Слайд 14</vt:lpstr>
      <vt:lpstr>Слайд 15</vt:lpstr>
      <vt:lpstr>Формы организации  образовательного процесса</vt:lpstr>
      <vt:lpstr>Слайд 17</vt:lpstr>
      <vt:lpstr> Методики  дыхательной гимнастики</vt:lpstr>
      <vt:lpstr>Дыхательные упражнения А.Н.Стрельниковой</vt:lpstr>
      <vt:lpstr>ЭНЕРГИЯ ПОЛНОГО ДЫХАНИЯ Б .М. Лессер - Лазарно</vt:lpstr>
      <vt:lpstr>ПРИНЦИПЫ  ЗДОРОВЬЕСБЕРЕЖЕНИЯ</vt:lpstr>
      <vt:lpstr>Охват детей спортивными секциями  и физкультурно-массовой работой</vt:lpstr>
      <vt:lpstr>Мониторинг здоровья</vt:lpstr>
      <vt:lpstr>Диагностика АПК «Армис»</vt:lpstr>
      <vt:lpstr>Слайд 25</vt:lpstr>
      <vt:lpstr>Олимпиада школьников</vt:lpstr>
      <vt:lpstr>«Чтобы сделать ребёнка умным и рассудительным,  сделайте его  крепким и здоровым» 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Китькова Виктория</dc:creator>
  <cp:lastModifiedBy>Irbis</cp:lastModifiedBy>
  <cp:revision>446</cp:revision>
  <dcterms:created xsi:type="dcterms:W3CDTF">2016-03-14T22:37:16Z</dcterms:created>
  <dcterms:modified xsi:type="dcterms:W3CDTF">2018-10-14T16:25:24Z</dcterms:modified>
</cp:coreProperties>
</file>