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5" r:id="rId2"/>
    <p:sldId id="257" r:id="rId3"/>
    <p:sldId id="274" r:id="rId4"/>
    <p:sldId id="258" r:id="rId5"/>
    <p:sldId id="259" r:id="rId6"/>
    <p:sldId id="270" r:id="rId7"/>
    <p:sldId id="271" r:id="rId8"/>
    <p:sldId id="272" r:id="rId9"/>
    <p:sldId id="273" r:id="rId10"/>
    <p:sldId id="260" r:id="rId11"/>
    <p:sldId id="261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Снюс</a:t>
            </a:r>
            <a:r>
              <a:rPr lang="ru-RU" dirty="0" smtClean="0"/>
              <a:t>. Табак бездымный, но не безвредный.</a:t>
            </a:r>
            <a:endParaRPr lang="ru-RU" dirty="0"/>
          </a:p>
        </p:txBody>
      </p:sp>
      <p:pic>
        <p:nvPicPr>
          <p:cNvPr id="4" name="Picture 7" descr="Курительные смеси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6771" y="2063750"/>
            <a:ext cx="505300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3BD3D9-DA71-45BA-885F-02AC87C1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ПОСЛЕДСТВИЯ УПОТРЕБЛЕНИЯ БЕЗДЫМНОГО ТАБАКА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A35EEF6-96F3-4FE1-8580-069651FAED8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пародонтоз, разрушение </a:t>
            </a:r>
            <a:r>
              <a:rPr lang="ru-RU" dirty="0"/>
              <a:t>зубов, </a:t>
            </a:r>
            <a:r>
              <a:rPr lang="ru-RU" dirty="0" smtClean="0"/>
              <a:t>появление </a:t>
            </a:r>
            <a:r>
              <a:rPr lang="ru-RU" dirty="0"/>
              <a:t>зловонного запаха изо рта, </a:t>
            </a:r>
            <a:r>
              <a:rPr lang="ru-RU" dirty="0" smtClean="0"/>
              <a:t>тахикардия, гипертония.</a:t>
            </a:r>
            <a:endParaRPr lang="ru-RU" dirty="0"/>
          </a:p>
          <a:p>
            <a:r>
              <a:rPr lang="ru-RU" dirty="0" smtClean="0"/>
              <a:t>Получение  </a:t>
            </a:r>
            <a:r>
              <a:rPr lang="ru-RU" dirty="0"/>
              <a:t>намного больше </a:t>
            </a:r>
            <a:r>
              <a:rPr lang="ru-RU" dirty="0" smtClean="0"/>
              <a:t>никотина, </a:t>
            </a:r>
            <a:r>
              <a:rPr lang="ru-RU" dirty="0"/>
              <a:t>по сравнению с курильщиками сигарет. </a:t>
            </a:r>
          </a:p>
          <a:p>
            <a:r>
              <a:rPr lang="ru-RU" dirty="0" smtClean="0"/>
              <a:t>Молниеносное формирование </a:t>
            </a:r>
            <a:r>
              <a:rPr lang="ru-RU" dirty="0"/>
              <a:t>зависимости. </a:t>
            </a:r>
          </a:p>
        </p:txBody>
      </p:sp>
      <p:pic>
        <p:nvPicPr>
          <p:cNvPr id="4" name="Объект 6" descr="Изображение выглядит как еда, тарелка, сидит, ст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8B218CA5-5493-4727-A054-824C99DE67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9823939" y="4243753"/>
            <a:ext cx="1850293" cy="2077749"/>
          </a:xfrm>
          <a:prstGeom prst="rect">
            <a:avLst/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</p:pic>
    </p:spTree>
    <p:extLst>
      <p:ext uri="{BB962C8B-B14F-4D97-AF65-F5344CB8AC3E}">
        <p14:creationId xmlns="" xmlns:p14="http://schemas.microsoft.com/office/powerpoint/2010/main" val="219308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44D421-B167-4AFE-8AFC-30D4153A3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Последствия употребления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снюса</a:t>
            </a:r>
            <a:r>
              <a:rPr lang="ru-RU" dirty="0" smtClean="0"/>
              <a:t> </a:t>
            </a:r>
            <a:r>
              <a:rPr lang="ru-RU" dirty="0"/>
              <a:t>в подростковом возрасте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228E9C2-B107-4D88-8F56-F072C102EC5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/>
              <a:t>остановка роста;</a:t>
            </a:r>
          </a:p>
          <a:p>
            <a:r>
              <a:rPr lang="ru-RU" dirty="0"/>
              <a:t>повышенная агрессивность и возбудимость;</a:t>
            </a:r>
          </a:p>
          <a:p>
            <a:r>
              <a:rPr lang="ru-RU" dirty="0"/>
              <a:t>ухудшение когнитивных процессов;</a:t>
            </a:r>
          </a:p>
          <a:p>
            <a:r>
              <a:rPr lang="ru-RU" dirty="0"/>
              <a:t>нарушение памяти и концентрации внимания;</a:t>
            </a:r>
          </a:p>
          <a:p>
            <a:r>
              <a:rPr lang="ru-RU" dirty="0"/>
              <a:t>высокий риск развития онкологических </a:t>
            </a:r>
            <a:r>
              <a:rPr lang="ru-RU" dirty="0" smtClean="0"/>
              <a:t>заболеваний;</a:t>
            </a:r>
            <a:endParaRPr lang="ru-RU" dirty="0"/>
          </a:p>
          <a:p>
            <a:r>
              <a:rPr lang="ru-RU" dirty="0"/>
              <a:t>ослабление устойчивости к инфекционным заболеваниям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9" descr="http://jenata.org/ufiles/2/2013/6/24/files/insomni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5753" y="2168768"/>
            <a:ext cx="2958978" cy="412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2210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BD98B6-B807-41CA-866B-6E19BBF2E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7E1CF7C-104C-4A8A-B094-663A418EBE3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err="1"/>
              <a:t>Снюс</a:t>
            </a:r>
            <a:r>
              <a:rPr lang="ru-RU" dirty="0"/>
              <a:t> не помогает бросить курить, так как этот вид табака содержит тот же самый наркотик, что и сигареты!</a:t>
            </a:r>
          </a:p>
        </p:txBody>
      </p:sp>
    </p:spTree>
    <p:extLst>
      <p:ext uri="{BB962C8B-B14F-4D97-AF65-F5344CB8AC3E}">
        <p14:creationId xmlns="" xmlns:p14="http://schemas.microsoft.com/office/powerpoint/2010/main" val="386664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C15C940-4328-4080-A3BC-151B5E6FF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</a:t>
            </a:r>
            <a:r>
              <a:rPr lang="ru-RU" dirty="0" smtClean="0"/>
              <a:t>внимание!</a:t>
            </a:r>
            <a:endParaRPr lang="ru-RU" dirty="0"/>
          </a:p>
        </p:txBody>
      </p:sp>
      <p:pic>
        <p:nvPicPr>
          <p:cNvPr id="4" name="Picture 2" descr="http://i2.smiley4you.com/postcard/81/4481.gif"/>
          <p:cNvPicPr>
            <a:picLocks noGrp="1" noChangeAspect="1" noChangeArrowheads="1" noCro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75591" y="2063750"/>
            <a:ext cx="441536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1019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A18CAE-9EBF-472D-9472-896F9B9CB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Определение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02CF3DC-E2B1-4570-8BF8-518A90D3894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err="1"/>
              <a:t>Снюс</a:t>
            </a:r>
            <a:r>
              <a:rPr lang="ru-RU" dirty="0"/>
              <a:t> – один из видов бездымного табака. Он изготавливается из измельчённых табачных листьев, которые пакуют в пакетики, и при использовании помещают между десной и губой.</a:t>
            </a:r>
          </a:p>
        </p:txBody>
      </p:sp>
      <p:pic>
        <p:nvPicPr>
          <p:cNvPr id="4" name="Рисунок 3" descr="применение снюс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1933" y="0"/>
            <a:ext cx="3306041" cy="230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789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появления.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В России курительные смеси пришли из- за границы, в</a:t>
            </a:r>
            <a:r>
              <a:rPr lang="en-US" sz="3600" dirty="0" smtClean="0"/>
              <a:t> </a:t>
            </a:r>
            <a:r>
              <a:rPr lang="ru-RU" sz="3600" dirty="0" smtClean="0"/>
              <a:t>середине 2000-х годов. </a:t>
            </a:r>
          </a:p>
          <a:p>
            <a:pPr>
              <a:buNone/>
            </a:pPr>
            <a:r>
              <a:rPr lang="ru-RU" sz="3600" dirty="0" smtClean="0"/>
              <a:t>Отцом дурманящего вещества стал американский профессор из университета г. </a:t>
            </a:r>
            <a:r>
              <a:rPr lang="ru-RU" sz="3600" dirty="0" err="1" smtClean="0"/>
              <a:t>Клеменс</a:t>
            </a:r>
            <a:r>
              <a:rPr lang="ru-RU" sz="3600" dirty="0" smtClean="0"/>
              <a:t>  - Джон  Хаффман.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E27D28-5921-4CA1-ABF4-209AB55E1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469" y="685800"/>
            <a:ext cx="5987214" cy="115196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Состав:</a:t>
            </a:r>
            <a:endParaRPr lang="ru-RU" dirty="0"/>
          </a:p>
        </p:txBody>
      </p:sp>
      <p:sp>
        <p:nvSpPr>
          <p:cNvPr id="36" name="Rectangle 13">
            <a:extLst>
              <a:ext uri="{FF2B5EF4-FFF2-40B4-BE49-F238E27FC236}">
                <a16:creationId xmlns="" xmlns:a16="http://schemas.microsoft.com/office/drawing/2014/main" id="{038F658E-C505-4F88-A2EE-D3655CAB9E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00241" y="457200"/>
            <a:ext cx="4101089" cy="4686138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Объект 6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="" xmlns:a16="http://schemas.microsoft.com/office/drawing/2014/main" id="{998074F2-B6EC-4B2F-BCFD-7D731CC305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002" y="689358"/>
            <a:ext cx="3586688" cy="421963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="" xmlns:a16="http://schemas.microsoft.com/office/drawing/2014/main" id="{C7EF07A2-E7A9-4BA8-99A0-DD3C5C10E21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89193" y="2071048"/>
            <a:ext cx="5993489" cy="2837943"/>
          </a:xfrm>
        </p:spPr>
        <p:txBody>
          <a:bodyPr>
            <a:normAutofit/>
          </a:bodyPr>
          <a:lstStyle/>
          <a:p>
            <a:r>
              <a:rPr lang="ru-RU" dirty="0" smtClean="0"/>
              <a:t>ВОДА;</a:t>
            </a:r>
          </a:p>
          <a:p>
            <a:r>
              <a:rPr lang="ru-RU" dirty="0" smtClean="0"/>
              <a:t>СОЛЬ;</a:t>
            </a:r>
          </a:p>
          <a:p>
            <a:r>
              <a:rPr lang="ru-RU" dirty="0" smtClean="0"/>
              <a:t>КОНСЕРВАНТЫ;</a:t>
            </a:r>
          </a:p>
          <a:p>
            <a:r>
              <a:rPr lang="ru-RU" dirty="0" smtClean="0"/>
              <a:t>АРОМАТИЗАТОРЫ И ПИЩЕВЫЕ ДОБАВКИ.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467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2B0CD5B-5EB2-4431-B356-8202C7812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БЫВАЮТ РАЗНОВИДНОСТИ СНЮСА?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73A19F0-9E71-406F-9ECD-A20379A7A33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ПОРЦИОННЫЙ;                        </a:t>
            </a:r>
          </a:p>
          <a:p>
            <a:r>
              <a:rPr lang="ru-RU" sz="3600" dirty="0" smtClean="0"/>
              <a:t>РАССЫПНОЙ;</a:t>
            </a:r>
          </a:p>
          <a:p>
            <a:r>
              <a:rPr lang="ru-RU" sz="3600" dirty="0" smtClean="0"/>
              <a:t>С ДОБАВКАМИ.</a:t>
            </a:r>
            <a:endParaRPr lang="ru-RU" sz="3600" dirty="0"/>
          </a:p>
        </p:txBody>
      </p:sp>
      <p:pic>
        <p:nvPicPr>
          <p:cNvPr id="4" name="Picture 7" descr="http://news.vmariel.ru/uploads/posts/2011-06/1308130051_smes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02503" y="2060697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3394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/>
              <a:t>      СИМПТОМЫ И ВНЕШНИЕ ПРИЗНАКИ: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34462" y="2063396"/>
            <a:ext cx="10846045" cy="3311189"/>
          </a:xfrm>
        </p:spPr>
        <p:txBody>
          <a:bodyPr/>
          <a:lstStyle/>
          <a:p>
            <a:r>
              <a:rPr lang="ru-RU" dirty="0" smtClean="0"/>
              <a:t>УХУДШЕНИЕ ДЫХАТЕЛЬНЫХ ФУНКЦИЙ;</a:t>
            </a:r>
          </a:p>
          <a:p>
            <a:r>
              <a:rPr lang="ru-RU" dirty="0" smtClean="0"/>
              <a:t>РАЗДРАЖЕНИЕ СЛИЗИСТОЙ ОБОЛРОЧКИ ГЛАЗ;  </a:t>
            </a:r>
          </a:p>
          <a:p>
            <a:r>
              <a:rPr lang="ru-RU" dirty="0" smtClean="0"/>
              <a:t>УЧАЩЁННОЕ СЕРЦЕБЕЕНИЕ;</a:t>
            </a:r>
          </a:p>
          <a:p>
            <a:r>
              <a:rPr lang="ru-RU" dirty="0" smtClean="0"/>
              <a:t>ЗАЛОЖЕННОСТЬ НОСА; ПЕРШЕНИЕ В ГОРЛЕ, КАШЕЛЬ;СНИЖЕНИЕ ВНИМАНИЯ И Т.Д.</a:t>
            </a:r>
            <a:endParaRPr lang="ru-RU" dirty="0"/>
          </a:p>
        </p:txBody>
      </p:sp>
      <p:pic>
        <p:nvPicPr>
          <p:cNvPr id="4" name="Picture 7" descr="http://1doost.com/Files/Pictures/1392/02/20/13682064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9691" y="4036537"/>
            <a:ext cx="2736726" cy="227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://im5-tub-ru.yandex.net/i?id=51645674-6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818"/>
            <a:ext cx="2218593" cy="190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употребления курительных смесей подростками: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Социальное окружение в школе и на улице;</a:t>
            </a:r>
          </a:p>
          <a:p>
            <a:r>
              <a:rPr lang="ru-RU" dirty="0" smtClean="0"/>
              <a:t>Неудачи в жизни, неумение рационально использовать </a:t>
            </a:r>
          </a:p>
          <a:p>
            <a:pPr>
              <a:buNone/>
            </a:pPr>
            <a:r>
              <a:rPr lang="ru-RU" dirty="0" smtClean="0"/>
              <a:t>свободное время;</a:t>
            </a:r>
          </a:p>
          <a:p>
            <a:r>
              <a:rPr lang="ru-RU" dirty="0" smtClean="0"/>
              <a:t>Желание самоутвердиться.</a:t>
            </a:r>
            <a:endParaRPr lang="ru-RU" dirty="0"/>
          </a:p>
        </p:txBody>
      </p:sp>
      <p:pic>
        <p:nvPicPr>
          <p:cNvPr id="5" name="Picture 2" descr="http://www.islam.ru/sites/default/files/img/news/2013/02/childrensmok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49114" y="3121636"/>
            <a:ext cx="361950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УПОТРЕБЛЯЮТ СНЮС?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РАССАСЫВАНИЕ;</a:t>
            </a:r>
          </a:p>
          <a:p>
            <a:r>
              <a:rPr lang="ru-RU" sz="4400" dirty="0" smtClean="0"/>
              <a:t>ЖЕВАНИЕ.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739" y="533401"/>
            <a:ext cx="10396882" cy="4437185"/>
          </a:xfrm>
        </p:spPr>
        <p:txBody>
          <a:bodyPr>
            <a:normAutofit/>
          </a:bodyPr>
          <a:lstStyle/>
          <a:p>
            <a:r>
              <a:rPr lang="ru-RU" dirty="0" smtClean="0"/>
              <a:t>ЗАВИСИМОСТЬ ОТ СНЮСА.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tx1"/>
                </a:solidFill>
              </a:rPr>
              <a:t>НЕДОСТАТОК ЭНЕРГИИ Адреналин;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потеря чувства удовольствия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im4-tub-ru.yandex.net/i?id=203557773-7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0627" y="2168769"/>
            <a:ext cx="4572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257</Words>
  <Application>Microsoft Office PowerPoint</Application>
  <PresentationFormat>Произвольный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Главное мероприятие</vt:lpstr>
      <vt:lpstr>Снюс. Табак бездымный, но не безвредный.</vt:lpstr>
      <vt:lpstr>Определение</vt:lpstr>
      <vt:lpstr>История появления.</vt:lpstr>
      <vt:lpstr>Состав:</vt:lpstr>
      <vt:lpstr>КАКИЕ БЫВАЮТ РАЗНОВИДНОСТИ СНЮСА?</vt:lpstr>
      <vt:lpstr>      СИМПТОМЫ И ВНЕШНИЕ ПРИЗНАКИ:</vt:lpstr>
      <vt:lpstr>Причины употребления курительных смесей подростками:</vt:lpstr>
      <vt:lpstr>КАК УПОТРЕБЛЯЮТ СНЮС?</vt:lpstr>
      <vt:lpstr>ЗАВИСИМОСТЬ ОТ СНЮСА.  НЕДОСТАТОК ЭНЕРГИИ Адреналин; потеря чувства удовольствия</vt:lpstr>
      <vt:lpstr>ПОСЛЕДСТВИЯ УПОТРЕБЛЕНИЯ БЕЗДЫМНОГО ТАБАКА</vt:lpstr>
      <vt:lpstr>Последствия употребления  снюса в подростковом возрасте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Снюс. Табак бездымный, но не безвредный</dc:title>
  <dc:creator>Дмитрий Цирулёв</dc:creator>
  <cp:lastModifiedBy>Мама</cp:lastModifiedBy>
  <cp:revision>28</cp:revision>
  <dcterms:created xsi:type="dcterms:W3CDTF">2019-12-05T22:16:37Z</dcterms:created>
  <dcterms:modified xsi:type="dcterms:W3CDTF">2020-04-20T11:52:54Z</dcterms:modified>
</cp:coreProperties>
</file>