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7" r:id="rId4"/>
    <p:sldId id="268" r:id="rId5"/>
    <p:sldId id="258" r:id="rId6"/>
    <p:sldId id="266" r:id="rId7"/>
    <p:sldId id="264" r:id="rId8"/>
    <p:sldId id="265" r:id="rId9"/>
    <p:sldId id="263" r:id="rId10"/>
    <p:sldId id="262" r:id="rId11"/>
    <p:sldId id="270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C281B-FBA0-4ABA-97BF-E87EBC3E4D5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02441-AA01-4655-BE39-9CE4F3D5E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7538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Высказывание</a:t>
            </a:r>
            <a:r>
              <a:rPr lang="ru-RU" baseline="0" dirty="0" smtClean="0"/>
              <a:t> №5 иллюстрируем путём нажатия на высказывание (сверху наложен прозрачный прямоугольник-гиперссылка на слайд 12).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2441-AA01-4655-BE39-9CE4F3D5E12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852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Чтобы вернуться</a:t>
            </a:r>
            <a:r>
              <a:rPr lang="ru-RU" baseline="0" dirty="0" smtClean="0"/>
              <a:t> на слайд к упражнению «Мифы и реальность», делаем щелчок по слайду.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2441-AA01-4655-BE39-9CE4F3D5E12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8019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1781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9214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790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017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3106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6560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3921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5638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322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7956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7037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076DD-40BF-4F07-A108-5D18A654388A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510A5-AB7C-4D5C-938D-C44B9B971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609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.ytimg.com/vi/N45PZravjcU/hqdefault.jpg" TargetMode="External"/><Relationship Id="rId3" Type="http://schemas.openxmlformats.org/officeDocument/2006/relationships/hyperlink" Target="http://hospital-mmk.ru/images/NewsImages/%D1%81%D0%BD%D1%8E%D1%812.jpg" TargetMode="External"/><Relationship Id="rId7" Type="http://schemas.openxmlformats.org/officeDocument/2006/relationships/hyperlink" Target="http://sch16.baranovichi.edu.by/sm_full.aspx?guid=107113" TargetMode="External"/><Relationship Id="rId2" Type="http://schemas.openxmlformats.org/officeDocument/2006/relationships/hyperlink" Target="https://mega-talant.com/uploads/files/273302/86873/91956_html/images/86873.00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okva-kursk.ru/blog/zabolevaniya-ot-snyusa/" TargetMode="External"/><Relationship Id="rId5" Type="http://schemas.openxmlformats.org/officeDocument/2006/relationships/hyperlink" Target="https://sun9-16.userapi.com/c205616/v205616118/80b2/VEibSL0r3dw.jpg" TargetMode="External"/><Relationship Id="rId4" Type="http://schemas.openxmlformats.org/officeDocument/2006/relationships/hyperlink" Target="https://upload.wikimedia.org/wikipedia/commons/thumb/3/35/Oxygen480-devices-video-television_(modified_and_cropped).svg/1200px-Oxygen480-devices-video-television_(modified_and_cropped).svg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ИКИТИН\Desktop\СНЮС - ЛЕДЕНЦЫ\Snusfit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200" y="692696"/>
            <a:ext cx="6408344" cy="50878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072" b="24190"/>
          <a:stretch/>
        </p:blipFill>
        <p:spPr>
          <a:xfrm>
            <a:off x="443417" y="4159770"/>
            <a:ext cx="8210633" cy="26982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149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Факторы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защищающие подростка  от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рискованного поведения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784976" cy="5069160"/>
          </a:xfrm>
        </p:spPr>
        <p:txBody>
          <a:bodyPr>
            <a:normAutofit fontScale="62500" lnSpcReduction="20000"/>
          </a:bodyPr>
          <a:lstStyle/>
          <a:p>
            <a:pPr>
              <a:buBlip>
                <a:blip r:embed="rId2"/>
              </a:buBlip>
            </a:pPr>
            <a:r>
              <a:rPr lang="ru-RU" sz="4000" dirty="0"/>
              <a:t>взаимопонимание и поддержка в семье, доверительные отношения с родителями; </a:t>
            </a:r>
          </a:p>
          <a:p>
            <a:pPr>
              <a:buBlip>
                <a:blip r:embed="rId2"/>
              </a:buBlip>
            </a:pPr>
            <a:r>
              <a:rPr lang="ru-RU" sz="4000" dirty="0" smtClean="0"/>
              <a:t>хорошие </a:t>
            </a:r>
            <a:r>
              <a:rPr lang="ru-RU" sz="4000" dirty="0"/>
              <a:t>отношения с преподавателями и сверстниками в школе; </a:t>
            </a:r>
          </a:p>
          <a:p>
            <a:pPr>
              <a:buBlip>
                <a:blip r:embed="rId2"/>
              </a:buBlip>
            </a:pPr>
            <a:r>
              <a:rPr lang="ru-RU" sz="4000" dirty="0" smtClean="0"/>
              <a:t>самоуважение</a:t>
            </a:r>
            <a:r>
              <a:rPr lang="ru-RU" sz="4000" dirty="0"/>
              <a:t>, высокая самооценка, знание себя, способность к самоанализу; </a:t>
            </a:r>
          </a:p>
          <a:p>
            <a:pPr>
              <a:buBlip>
                <a:blip r:embed="rId2"/>
              </a:buBlip>
            </a:pPr>
            <a:r>
              <a:rPr lang="ru-RU" sz="4000" dirty="0" smtClean="0"/>
              <a:t>твердые </a:t>
            </a:r>
            <a:r>
              <a:rPr lang="ru-RU" sz="4000" dirty="0"/>
              <a:t>представления о том, что такое хорошо и что такое плохо, развитое нравственное чувство; </a:t>
            </a:r>
          </a:p>
          <a:p>
            <a:pPr>
              <a:buBlip>
                <a:blip r:embed="rId2"/>
              </a:buBlip>
            </a:pPr>
            <a:r>
              <a:rPr lang="ru-RU" sz="4000" dirty="0" smtClean="0"/>
              <a:t>оптимизм</a:t>
            </a:r>
            <a:r>
              <a:rPr lang="ru-RU" sz="4000" dirty="0"/>
              <a:t>, чувство уверенности в будущем, стремление получить образование, найти хорошую работу; </a:t>
            </a:r>
          </a:p>
          <a:p>
            <a:pPr>
              <a:buBlip>
                <a:blip r:embed="rId2"/>
              </a:buBlip>
            </a:pPr>
            <a:r>
              <a:rPr lang="ru-RU" sz="4000" dirty="0" smtClean="0"/>
              <a:t>отсутствие </a:t>
            </a:r>
            <a:r>
              <a:rPr lang="ru-RU" sz="4000" dirty="0"/>
              <a:t>примеров злоупотребления алкоголем, курения, употребления наркотиков в окружении подростка; </a:t>
            </a:r>
          </a:p>
          <a:p>
            <a:pPr>
              <a:buBlip>
                <a:blip r:embed="rId2"/>
              </a:buBlip>
            </a:pPr>
            <a:r>
              <a:rPr lang="ru-RU" sz="4000" dirty="0" smtClean="0"/>
              <a:t>рациональное </a:t>
            </a:r>
            <a:r>
              <a:rPr lang="ru-RU" sz="4000" dirty="0"/>
              <a:t>отношение к рискам, умение преодолевать трудности.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2410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лияние снюса на зубы, десны и сердц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21832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ch16.baranovichi.edu.by/sm_full.aspx?guid=1071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412" y="2226585"/>
            <a:ext cx="4355976" cy="32631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ytimg.com/vi/N45PZravjcU/hqdefaul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698" t="12728" r="10605" b="12525"/>
          <a:stretch/>
        </p:blipFill>
        <p:spPr bwMode="auto">
          <a:xfrm>
            <a:off x="1187623" y="3858166"/>
            <a:ext cx="3643745" cy="25630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hlinkClick r:id="rId6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11727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Картинки: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328592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mega-talant.com/uploads/files/273302/86873/91956_html/images/86873.005.jpg</a:t>
            </a:r>
            <a:endParaRPr lang="ru-RU" dirty="0" smtClean="0"/>
          </a:p>
          <a:p>
            <a:r>
              <a:rPr lang="en-US" dirty="0">
                <a:hlinkClick r:id="rId3"/>
              </a:rPr>
              <a:t>http://hospital-mmk.ru/images/NewsImages/%</a:t>
            </a:r>
            <a:r>
              <a:rPr lang="en-US" dirty="0" smtClean="0">
                <a:hlinkClick r:id="rId3"/>
              </a:rPr>
              <a:t>D1%81%D0%BD%D1%8E%D1%812.jpg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https://upload.wikimedia.org/wikipedia/commons/thumb/3/35/Oxygen480-devices-video-television_%28modified_and_cropped%29.svg/1200px-Oxygen480-devices-video-television_%</a:t>
            </a:r>
            <a:r>
              <a:rPr lang="en-US" dirty="0" smtClean="0">
                <a:hlinkClick r:id="rId4"/>
              </a:rPr>
              <a:t>28modified_and_cropped%29.svg.png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sun9-16.userapi.com/c205616/v205616118/80b2/VEibSL0r3dw.jpg</a:t>
            </a:r>
            <a:endParaRPr lang="ru-RU" dirty="0" smtClean="0"/>
          </a:p>
          <a:p>
            <a:r>
              <a:rPr lang="en-US" dirty="0">
                <a:hlinkClick r:id="rId6"/>
              </a:rPr>
              <a:t>http://mokva-kursk.ru/blog/zabolevaniya-ot-snyusa</a:t>
            </a:r>
            <a:r>
              <a:rPr lang="en-US" dirty="0" smtClean="0">
                <a:hlinkClick r:id="rId6"/>
              </a:rPr>
              <a:t>/</a:t>
            </a:r>
            <a:endParaRPr lang="ru-RU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sch16.baranovichi.edu.by/sm_full.aspx?guid=107113</a:t>
            </a:r>
            <a:endParaRPr lang="ru-RU" dirty="0" smtClean="0"/>
          </a:p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i.ytimg.com/vi/N45PZravjcU/hqdefault.jpg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516822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Подростки: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983179"/>
          </a:xfrm>
        </p:spPr>
        <p:txBody>
          <a:bodyPr>
            <a:normAutofit lnSpcReduction="100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 Физиологические изменения 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Поиск признания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 Общение со сверстниками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 Самоутверждение, поиск своего места среди сверстников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 Чувство взрослости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 Стремление освободиться от контроля и опеки со стороны взрослых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 Стремление к экспериментам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ugra-tv.ru/upload/iblock/904/904eb97f2d9efb2dfbb0c9aa50ef4e3f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38" y="3766765"/>
            <a:ext cx="447323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http://9schoolkam.ucoz.ru/_nw/3/416331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8351">
            <a:off x="3316230" y="548680"/>
            <a:ext cx="5398621" cy="32180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4548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ospital-mmk.ru/images/NewsImages/%D1%81%D0%BD%D1%8E%D1%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85728"/>
            <a:ext cx="7017536" cy="6379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Миф или реальность?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289451"/>
          </a:xfrm>
        </p:spPr>
        <p:txBody>
          <a:bodyPr>
            <a:noAutofit/>
          </a:bodyPr>
          <a:lstStyle/>
          <a:p>
            <a:pPr marL="514350" lvl="0" indent="-514350">
              <a:buClr>
                <a:srgbClr val="FF0000"/>
              </a:buClr>
              <a:buFont typeface="+mj-lt"/>
              <a:buAutoNum type="arabicPeriod"/>
            </a:pPr>
            <a:r>
              <a:rPr lang="ru-RU" sz="2400" dirty="0" err="1"/>
              <a:t>Снюс</a:t>
            </a:r>
            <a:r>
              <a:rPr lang="ru-RU" sz="2400" dirty="0"/>
              <a:t> употребляют, чтобы избавиться от  склонности к курению. </a:t>
            </a:r>
          </a:p>
          <a:p>
            <a:pPr marL="514350" lvl="0" indent="-514350">
              <a:buClr>
                <a:srgbClr val="FF0000"/>
              </a:buClr>
              <a:buFont typeface="+mj-lt"/>
              <a:buAutoNum type="arabicPeriod"/>
            </a:pPr>
            <a:r>
              <a:rPr lang="ru-RU" sz="2400" dirty="0" smtClean="0"/>
              <a:t>Ник </a:t>
            </a:r>
            <a:r>
              <a:rPr lang="ru-RU" sz="2400" dirty="0"/>
              <a:t>пакеты не вызывают привыкания. </a:t>
            </a:r>
          </a:p>
          <a:p>
            <a:pPr marL="514350" lvl="0" indent="-514350">
              <a:buClr>
                <a:srgbClr val="FF0000"/>
              </a:buClr>
              <a:buFont typeface="+mj-lt"/>
              <a:buAutoNum type="arabicPeriod"/>
            </a:pPr>
            <a:r>
              <a:rPr lang="ru-RU" sz="2400" dirty="0" smtClean="0"/>
              <a:t>В </a:t>
            </a:r>
            <a:r>
              <a:rPr lang="ru-RU" sz="2400" dirty="0"/>
              <a:t>одном пакетике может содержаться доза никотина в 2,5-4 раза превышающая дозу никотина в пачке сигарет. </a:t>
            </a:r>
          </a:p>
          <a:p>
            <a:pPr marL="514350" lvl="0" indent="-514350">
              <a:buClr>
                <a:srgbClr val="FF0000"/>
              </a:buClr>
              <a:buFont typeface="+mj-lt"/>
              <a:buAutoNum type="arabicPeriod"/>
            </a:pPr>
            <a:r>
              <a:rPr lang="ru-RU" sz="2400" dirty="0" err="1" smtClean="0"/>
              <a:t>Снюс</a:t>
            </a:r>
            <a:r>
              <a:rPr lang="ru-RU" sz="2400" dirty="0" smtClean="0"/>
              <a:t> </a:t>
            </a:r>
            <a:r>
              <a:rPr lang="ru-RU" sz="2400" dirty="0"/>
              <a:t>менее вреден, чем обычные сигареты. 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ru-RU" sz="2400" dirty="0" smtClean="0"/>
              <a:t>Те</a:t>
            </a:r>
            <a:r>
              <a:rPr lang="ru-RU" sz="2400" dirty="0"/>
              <a:t>, кто используют </a:t>
            </a:r>
            <a:r>
              <a:rPr lang="ru-RU" sz="2400" dirty="0" err="1"/>
              <a:t>снюс</a:t>
            </a:r>
            <a:r>
              <a:rPr lang="ru-RU" sz="2400" dirty="0"/>
              <a:t>, рискуют заболеть раком слизистой оболочки рта и желудочно-кишечного тракта. 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ru-RU" sz="2400" dirty="0" smtClean="0"/>
              <a:t>Употребление </a:t>
            </a:r>
            <a:r>
              <a:rPr lang="ru-RU" sz="2400" dirty="0" err="1"/>
              <a:t>снюса</a:t>
            </a:r>
            <a:r>
              <a:rPr lang="ru-RU" sz="2400" dirty="0"/>
              <a:t> не может привести к </a:t>
            </a:r>
            <a:r>
              <a:rPr lang="ru-RU" sz="2400" dirty="0" smtClean="0"/>
              <a:t>смерти.</a:t>
            </a:r>
            <a:endParaRPr lang="ru-RU" sz="2400" dirty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ru-RU" sz="2400" dirty="0" err="1" smtClean="0"/>
              <a:t>Снюс</a:t>
            </a:r>
            <a:r>
              <a:rPr lang="ru-RU" sz="2400" dirty="0" smtClean="0"/>
              <a:t> </a:t>
            </a:r>
            <a:r>
              <a:rPr lang="ru-RU" sz="2400" dirty="0"/>
              <a:t>в России под запретом. 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ru-RU" sz="2400" dirty="0" err="1" smtClean="0"/>
              <a:t>Снюсы</a:t>
            </a:r>
            <a:r>
              <a:rPr lang="ru-RU" sz="2400" dirty="0" smtClean="0"/>
              <a:t> </a:t>
            </a:r>
            <a:r>
              <a:rPr lang="ru-RU" sz="2400" dirty="0"/>
              <a:t>продаются в виде конфет, жвачек, зубочисток. 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ru-RU" sz="2400" dirty="0" smtClean="0"/>
              <a:t>Очень </a:t>
            </a:r>
            <a:r>
              <a:rPr lang="ru-RU" sz="2400" dirty="0"/>
              <a:t>трудно определить, что ребёнок употребляет </a:t>
            </a:r>
            <a:r>
              <a:rPr lang="ru-RU" sz="2400" dirty="0" err="1" smtClean="0"/>
              <a:t>снюс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5" name="Пятно 2 4"/>
          <p:cNvSpPr/>
          <p:nvPr/>
        </p:nvSpPr>
        <p:spPr>
          <a:xfrm>
            <a:off x="2151972" y="1196752"/>
            <a:ext cx="907860" cy="500755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</a:p>
        </p:txBody>
      </p:sp>
      <p:sp>
        <p:nvSpPr>
          <p:cNvPr id="6" name="Пятно 2 5"/>
          <p:cNvSpPr/>
          <p:nvPr/>
        </p:nvSpPr>
        <p:spPr>
          <a:xfrm>
            <a:off x="6228184" y="1447129"/>
            <a:ext cx="720080" cy="610418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</a:p>
        </p:txBody>
      </p:sp>
      <p:sp>
        <p:nvSpPr>
          <p:cNvPr id="7" name="Пятно 2 6"/>
          <p:cNvSpPr/>
          <p:nvPr/>
        </p:nvSpPr>
        <p:spPr>
          <a:xfrm>
            <a:off x="7667097" y="2420888"/>
            <a:ext cx="720080" cy="504056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6708105" y="2780928"/>
            <a:ext cx="720080" cy="519367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</a:p>
        </p:txBody>
      </p:sp>
      <p:sp>
        <p:nvSpPr>
          <p:cNvPr id="9" name="Пятно 2 8"/>
          <p:cNvSpPr/>
          <p:nvPr/>
        </p:nvSpPr>
        <p:spPr>
          <a:xfrm>
            <a:off x="7336726" y="3645024"/>
            <a:ext cx="789772" cy="504056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ятно 2 9"/>
          <p:cNvSpPr/>
          <p:nvPr/>
        </p:nvSpPr>
        <p:spPr>
          <a:xfrm>
            <a:off x="7406418" y="4149080"/>
            <a:ext cx="948292" cy="487435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</a:p>
        </p:txBody>
      </p:sp>
      <p:sp>
        <p:nvSpPr>
          <p:cNvPr id="11" name="Пятно 2 10"/>
          <p:cNvSpPr/>
          <p:nvPr/>
        </p:nvSpPr>
        <p:spPr>
          <a:xfrm>
            <a:off x="4729159" y="4392797"/>
            <a:ext cx="1512167" cy="698111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М-Р</a:t>
            </a:r>
            <a:endParaRPr lang="ru-RU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ятно 2 11"/>
          <p:cNvSpPr/>
          <p:nvPr/>
        </p:nvSpPr>
        <p:spPr>
          <a:xfrm>
            <a:off x="7994670" y="4859348"/>
            <a:ext cx="897810" cy="600327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ятно 2 12"/>
          <p:cNvSpPr/>
          <p:nvPr/>
        </p:nvSpPr>
        <p:spPr>
          <a:xfrm>
            <a:off x="8387176" y="5459674"/>
            <a:ext cx="756823" cy="489605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683568" y="3300295"/>
            <a:ext cx="6653158" cy="848785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608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Влияние никотина на психику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5184576"/>
          </a:xfrm>
        </p:spPr>
        <p:txBody>
          <a:bodyPr>
            <a:normAutofit/>
          </a:bodyPr>
          <a:lstStyle/>
          <a:p>
            <a:pPr>
              <a:buSzPct val="79000"/>
              <a:buBlip>
                <a:blip r:embed="rId2"/>
              </a:buBlip>
            </a:pPr>
            <a:r>
              <a:rPr lang="ru-RU" dirty="0" smtClean="0"/>
              <a:t>Вялость</a:t>
            </a:r>
          </a:p>
          <a:p>
            <a:pPr>
              <a:buSzPct val="79000"/>
              <a:buBlip>
                <a:blip r:embed="rId2"/>
              </a:buBlip>
            </a:pPr>
            <a:r>
              <a:rPr lang="ru-RU" dirty="0" smtClean="0"/>
              <a:t>Раздражительность</a:t>
            </a:r>
          </a:p>
          <a:p>
            <a:pPr>
              <a:buSzPct val="79000"/>
              <a:buBlip>
                <a:blip r:embed="rId2"/>
              </a:buBlip>
            </a:pPr>
            <a:r>
              <a:rPr lang="ru-RU" dirty="0" smtClean="0"/>
              <a:t>Возбудимость</a:t>
            </a:r>
          </a:p>
          <a:p>
            <a:pPr>
              <a:buSzPct val="79000"/>
              <a:buBlip>
                <a:blip r:embed="rId2"/>
              </a:buBlip>
            </a:pPr>
            <a:r>
              <a:rPr lang="ru-RU" dirty="0" smtClean="0"/>
              <a:t>Агрессивное поведение</a:t>
            </a:r>
          </a:p>
          <a:p>
            <a:pPr>
              <a:buSzPct val="79000"/>
              <a:buBlip>
                <a:blip r:embed="rId2"/>
              </a:buBlip>
            </a:pPr>
            <a:r>
              <a:rPr lang="ru-RU" dirty="0" smtClean="0"/>
              <a:t>Снижение концентрации внимания</a:t>
            </a:r>
          </a:p>
          <a:p>
            <a:pPr>
              <a:buSzPct val="79000"/>
              <a:buBlip>
                <a:blip r:embed="rId2"/>
              </a:buBlip>
            </a:pPr>
            <a:r>
              <a:rPr lang="ru-RU" dirty="0" smtClean="0"/>
              <a:t>Ухудшение памяти</a:t>
            </a:r>
          </a:p>
          <a:p>
            <a:pPr>
              <a:buSzPct val="79000"/>
              <a:buBlip>
                <a:blip r:embed="rId2"/>
              </a:buBlip>
            </a:pPr>
            <a:r>
              <a:rPr lang="ru-RU" dirty="0" smtClean="0"/>
              <a:t>Снижение учебной продуктивности</a:t>
            </a:r>
          </a:p>
          <a:p>
            <a:pPr>
              <a:buSzPct val="79000"/>
              <a:buBlip>
                <a:blip r:embed="rId2"/>
              </a:buBlip>
            </a:pPr>
            <a:r>
              <a:rPr lang="ru-RU" dirty="0" smtClean="0"/>
              <a:t>Задержка умственного развития</a:t>
            </a:r>
            <a:endParaRPr lang="ru-RU" dirty="0"/>
          </a:p>
        </p:txBody>
      </p:sp>
      <p:pic>
        <p:nvPicPr>
          <p:cNvPr id="4" name="Picture 2" descr="http://ktv-ray.ru/flickr/upload/content/Ci6Jg5BvO0H99zK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466" y="1412776"/>
            <a:ext cx="3513990" cy="21962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0438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Раннее выявление: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073427"/>
          </a:xfrm>
        </p:spPr>
        <p:txBody>
          <a:bodyPr>
            <a:noAutofit/>
          </a:bodyPr>
          <a:lstStyle/>
          <a:p>
            <a:r>
              <a:rPr lang="ru-RU" sz="2600" dirty="0" smtClean="0"/>
              <a:t>Сложность – нет запаха табачного дыма, использование </a:t>
            </a:r>
            <a:r>
              <a:rPr lang="ru-RU" sz="2600" dirty="0" err="1" smtClean="0"/>
              <a:t>ароматизаторов</a:t>
            </a:r>
            <a:r>
              <a:rPr lang="ru-RU" sz="2600" dirty="0" smtClean="0"/>
              <a:t> – как-будто во рту леденец.</a:t>
            </a:r>
          </a:p>
          <a:p>
            <a:r>
              <a:rPr lang="ru-RU" sz="2600" dirty="0" smtClean="0"/>
              <a:t>Обращать внимание на поведение ребёнка: раздражительность, быстрая утомляемость, нарушения сна и аппетита, повышенное слюноотделение, снижение школьной успеваемости. Жалобы на частую головную боль, тошноту и головокружение.</a:t>
            </a:r>
          </a:p>
          <a:p>
            <a:r>
              <a:rPr lang="ru-RU" sz="2600" dirty="0" smtClean="0"/>
              <a:t>Пакетики со </a:t>
            </a:r>
            <a:r>
              <a:rPr lang="ru-RU" sz="2600" dirty="0" err="1" smtClean="0"/>
              <a:t>снюсом</a:t>
            </a:r>
            <a:r>
              <a:rPr lang="ru-RU" sz="2600" dirty="0" smtClean="0"/>
              <a:t>, шарики из неизвестного вещества, «странные» конфеты</a:t>
            </a:r>
          </a:p>
          <a:p>
            <a:r>
              <a:rPr lang="ru-RU" sz="2600" dirty="0" smtClean="0"/>
              <a:t>Лабораторные анализы: тест-полоски на никотин (метаболит никотина)</a:t>
            </a:r>
          </a:p>
          <a:p>
            <a:r>
              <a:rPr lang="ru-RU" sz="2600" dirty="0" smtClean="0"/>
              <a:t>При длительном употреблении : жёлтые зубы и зловонный запах изо рта</a:t>
            </a:r>
            <a:endParaRPr lang="ru-RU" sz="2600" dirty="0"/>
          </a:p>
        </p:txBody>
      </p:sp>
    </p:spTree>
    <p:extLst>
      <p:ext uri="{BB962C8B-B14F-4D97-AF65-F5344CB8AC3E}">
        <p14:creationId xmlns="" xmlns:p14="http://schemas.microsoft.com/office/powerpoint/2010/main" val="407731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67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Признаки отравления никотином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760640"/>
          </a:xfrm>
        </p:spPr>
        <p:txBody>
          <a:bodyPr>
            <a:normAutofit fontScale="85000" lnSpcReduction="10000"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marL="0" indent="0">
              <a:buNone/>
            </a:pPr>
            <a:r>
              <a:rPr lang="ru-RU" i="1" dirty="0" smtClean="0"/>
              <a:t>Проявления зависят от степени тяжести отравления: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Лёгкое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слабость, головокружение, тошнота, бледность кожных покровов, жжение, боли во тру, в области пищевода и желудка. Повышенное слюноотделение. Иногда слюна с примесью крови.</a:t>
            </a:r>
          </a:p>
          <a:p>
            <a:r>
              <a:rPr lang="ru-RU" b="1" dirty="0">
                <a:solidFill>
                  <a:srgbClr val="FF0000"/>
                </a:solidFill>
              </a:rPr>
              <a:t>Средней степени: </a:t>
            </a:r>
            <a:r>
              <a:rPr lang="ru-RU" dirty="0" smtClean="0"/>
              <a:t>присоединяется рвота; повышается температура, обильная потливость; головная боль, кожа ещё более бледнеет и становится холодной; тахикардия; сердечные аритмии. Наблюдаются и поведенческие расстройства, расстройства восприятия, бессонница; подавленность, нарушение походки.</a:t>
            </a:r>
          </a:p>
          <a:p>
            <a:r>
              <a:rPr lang="ru-RU" b="1" dirty="0">
                <a:solidFill>
                  <a:srgbClr val="FF0000"/>
                </a:solidFill>
              </a:rPr>
              <a:t>Тяжёлое:</a:t>
            </a:r>
            <a:r>
              <a:rPr lang="ru-RU" dirty="0" smtClean="0"/>
              <a:t> развивается кома, </a:t>
            </a:r>
            <a:r>
              <a:rPr lang="ru-RU" dirty="0" err="1" smtClean="0"/>
              <a:t>полиорганная</a:t>
            </a:r>
            <a:r>
              <a:rPr lang="ru-RU" dirty="0" smtClean="0"/>
              <a:t> недостаточность, поражение почек, критическое нарушение дыхания и работы сердца.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721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делать родителям?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013576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Важно спокойно поговорить и узнать:</a:t>
            </a:r>
          </a:p>
          <a:p>
            <a:pPr>
              <a:buBlip>
                <a:blip r:embed="rId2"/>
              </a:buBlip>
            </a:pPr>
            <a:r>
              <a:rPr lang="ru-RU" dirty="0"/>
              <a:t>ч</a:t>
            </a:r>
            <a:r>
              <a:rPr lang="ru-RU" dirty="0" smtClean="0"/>
              <a:t>то происходит с ребёнком,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что для него значит употребление </a:t>
            </a:r>
            <a:r>
              <a:rPr lang="ru-RU" dirty="0" err="1" smtClean="0"/>
              <a:t>снюса</a:t>
            </a:r>
            <a:r>
              <a:rPr lang="ru-RU" dirty="0" smtClean="0"/>
              <a:t>, в чём ценность такого поведения,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постараться спокойно и уверенно объяснить, чем это опасно,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обратиться за консультацией в медицинскую организацию</a:t>
            </a:r>
            <a:endParaRPr lang="ru-RU" dirty="0"/>
          </a:p>
        </p:txBody>
      </p:sp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6774" y="4462873"/>
            <a:ext cx="2799184" cy="2099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0492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550</Words>
  <Application>Microsoft Office PowerPoint</Application>
  <PresentationFormat>Экран (4:3)</PresentationFormat>
  <Paragraphs>73</Paragraphs>
  <Slides>12</Slides>
  <Notes>2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Подростки:</vt:lpstr>
      <vt:lpstr>Слайд 3</vt:lpstr>
      <vt:lpstr>Слайд 4</vt:lpstr>
      <vt:lpstr>Миф или реальность?</vt:lpstr>
      <vt:lpstr>Влияние никотина на психику</vt:lpstr>
      <vt:lpstr>Раннее выявление:</vt:lpstr>
      <vt:lpstr>Признаки отравления никотином</vt:lpstr>
      <vt:lpstr>Что делать родителям?</vt:lpstr>
      <vt:lpstr>Факторы, защищающие подростка  от рискованного поведения</vt:lpstr>
      <vt:lpstr>Слайд 11</vt:lpstr>
      <vt:lpstr>Картинки: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Опасная мода подростков</dc:title>
  <dc:creator>Я</dc:creator>
  <cp:lastModifiedBy>пользователь</cp:lastModifiedBy>
  <cp:revision>35</cp:revision>
  <dcterms:created xsi:type="dcterms:W3CDTF">2020-01-29T15:27:18Z</dcterms:created>
  <dcterms:modified xsi:type="dcterms:W3CDTF">2020-08-06T09:03:01Z</dcterms:modified>
</cp:coreProperties>
</file>