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3"/>
  </p:notesMasterIdLst>
  <p:sldIdLst>
    <p:sldId id="257" r:id="rId2"/>
    <p:sldId id="259" r:id="rId3"/>
    <p:sldId id="264" r:id="rId4"/>
    <p:sldId id="261" r:id="rId5"/>
    <p:sldId id="260" r:id="rId6"/>
    <p:sldId id="256" r:id="rId7"/>
    <p:sldId id="262" r:id="rId8"/>
    <p:sldId id="263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104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4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/>
              <a:t>Динамика завершенных суицидов среди учащихся школ </a:t>
            </a:r>
            <a:endParaRPr lang="ru-RU" b="1" dirty="0" smtClean="0"/>
          </a:p>
          <a:p>
            <a:pPr>
              <a:defRPr sz="244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/>
              <a:t>г</a:t>
            </a:r>
            <a:r>
              <a:rPr lang="ru-RU" b="1" dirty="0"/>
              <a:t>. Ростова-на-Дону</a:t>
            </a:r>
          </a:p>
        </c:rich>
      </c:tx>
      <c:layout/>
      <c:overlay val="0"/>
      <c:spPr>
        <a:noFill/>
        <a:ln w="44304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44304">
              <a:noFill/>
            </a:ln>
          </c:spPr>
          <c:invertIfNegative val="0"/>
          <c:cat>
            <c:numRef>
              <c:f>Лист1!$A$1:$A$20</c:f>
              <c:numCache>
                <c:formatCode>General</c:formatCode>
                <c:ptCount val="20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</c:numCache>
            </c:numRef>
          </c:cat>
          <c:val>
            <c:numRef>
              <c:f>Лист1!$B$1:$B$20</c:f>
              <c:numCache>
                <c:formatCode>General</c:formatCode>
                <c:ptCount val="20"/>
                <c:pt idx="0">
                  <c:v>7</c:v>
                </c:pt>
                <c:pt idx="1">
                  <c:v>5</c:v>
                </c:pt>
                <c:pt idx="2">
                  <c:v>2</c:v>
                </c:pt>
                <c:pt idx="3">
                  <c:v>4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0</c:v>
                </c:pt>
                <c:pt idx="11">
                  <c:v>2</c:v>
                </c:pt>
                <c:pt idx="12">
                  <c:v>1</c:v>
                </c:pt>
                <c:pt idx="13">
                  <c:v>4</c:v>
                </c:pt>
                <c:pt idx="14">
                  <c:v>2</c:v>
                </c:pt>
                <c:pt idx="15">
                  <c:v>3</c:v>
                </c:pt>
                <c:pt idx="16">
                  <c:v>0</c:v>
                </c:pt>
                <c:pt idx="17">
                  <c:v>1</c:v>
                </c:pt>
                <c:pt idx="18">
                  <c:v>3</c:v>
                </c:pt>
                <c:pt idx="19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4B-41C2-8C3C-EF275C2CA8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0965824"/>
        <c:axId val="1"/>
      </c:barChart>
      <c:catAx>
        <c:axId val="69096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6614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7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16614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11076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57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0965824"/>
        <c:crosses val="autoZero"/>
        <c:crossBetween val="between"/>
      </c:valAx>
      <c:spPr>
        <a:noFill/>
        <a:ln w="44304">
          <a:noFill/>
        </a:ln>
      </c:spPr>
    </c:plotArea>
    <c:plotVisOnly val="1"/>
    <c:dispBlanksAs val="gap"/>
    <c:showDLblsOverMax val="0"/>
  </c:chart>
  <c:spPr>
    <a:solidFill>
      <a:schemeClr val="bg1"/>
    </a:solidFill>
    <a:ln w="16614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BD19D-931A-4F6C-9028-F3AA90388207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BF31A-84E2-46CE-8B5C-58005F3BB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770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BF31A-84E2-46CE-8B5C-58005F3BBD6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66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0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98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0260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151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2139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131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630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82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013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29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60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2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34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128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14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63857-C0E9-48C5-A8EE-2602D654E6AD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69D0D7-6936-4A70-B07B-F227DBF32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930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bedish.ru/" TargetMode="External"/><Relationship Id="rId2" Type="http://schemas.openxmlformats.org/officeDocument/2006/relationships/hyperlink" Target="http://www.nosuicid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4126" y="852755"/>
            <a:ext cx="8369877" cy="3198081"/>
          </a:xfrm>
        </p:spPr>
        <p:txBody>
          <a:bodyPr/>
          <a:lstStyle/>
          <a:p>
            <a:pPr algn="ctr"/>
            <a:r>
              <a:rPr lang="ru-RU" sz="3200" i="1" dirty="0" smtClean="0">
                <a:solidFill>
                  <a:schemeClr val="tx1"/>
                </a:solidFill>
              </a:rPr>
              <a:t>Родительское собрание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Как родители могут снизить риск подросткового суицида?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027" y="4510355"/>
            <a:ext cx="7773976" cy="1376737"/>
          </a:xfrm>
        </p:spPr>
        <p:txBody>
          <a:bodyPr>
            <a:normAutofit/>
          </a:bodyPr>
          <a:lstStyle/>
          <a:p>
            <a:r>
              <a:rPr lang="ru-RU" b="1" dirty="0" smtClean="0"/>
              <a:t>Ведущая – педагог-психолог </a:t>
            </a:r>
          </a:p>
          <a:p>
            <a:r>
              <a:rPr lang="ru-RU" b="1" dirty="0" smtClean="0"/>
              <a:t>МБОУ г. Ростова-на-Дону «Гимназия №36»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Аласупиева</a:t>
            </a:r>
            <a:r>
              <a:rPr lang="ru-RU" b="1" dirty="0" smtClean="0"/>
              <a:t> Алла Викторовна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9182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Дополнительная информация </a:t>
            </a:r>
            <a:br>
              <a:rPr lang="ru-RU" dirty="0" smtClean="0"/>
            </a:br>
            <a:r>
              <a:rPr lang="ru-RU" dirty="0" smtClean="0"/>
              <a:t>по теме собрания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0574" y="3041151"/>
            <a:ext cx="7753427" cy="3000211"/>
          </a:xfrm>
        </p:spPr>
        <p:txBody>
          <a:bodyPr/>
          <a:lstStyle/>
          <a:p>
            <a:r>
              <a:rPr lang="en-US" sz="3200" b="1" dirty="0">
                <a:hlinkClick r:id="rId2"/>
              </a:rPr>
              <a:t>http://www.nosuicid.ru</a:t>
            </a:r>
            <a:r>
              <a:rPr lang="en-US" sz="3200" b="1" dirty="0" smtClean="0">
                <a:hlinkClick r:id="rId2"/>
              </a:rPr>
              <a:t>/</a:t>
            </a:r>
            <a:endParaRPr lang="ru-RU" sz="3200" b="1" dirty="0" smtClean="0"/>
          </a:p>
          <a:p>
            <a:r>
              <a:rPr lang="en-US" sz="3200" b="1" dirty="0">
                <a:hlinkClick r:id="rId3"/>
              </a:rPr>
              <a:t>http://www.pobedish.ru</a:t>
            </a:r>
            <a:r>
              <a:rPr lang="en-US" sz="3200" b="1" dirty="0" smtClean="0">
                <a:hlinkClick r:id="rId3"/>
              </a:rPr>
              <a:t>/</a:t>
            </a:r>
            <a:endParaRPr lang="ru-RU" sz="32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033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2782" y="2024008"/>
            <a:ext cx="8650839" cy="2568539"/>
          </a:xfrm>
        </p:spPr>
        <p:txBody>
          <a:bodyPr/>
          <a:lstStyle/>
          <a:p>
            <a:r>
              <a:rPr lang="ru-RU" dirty="0" smtClean="0"/>
              <a:t>Благодарю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72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родительского собрания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714553" cy="38807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Что родителям необходимо знать о подростковом суициде</a:t>
            </a:r>
          </a:p>
          <a:p>
            <a:r>
              <a:rPr lang="ru-RU" sz="2400" dirty="0" smtClean="0"/>
              <a:t>Как родители могут снизить риск подросткового суицида</a:t>
            </a:r>
          </a:p>
          <a:p>
            <a:r>
              <a:rPr lang="ru-RU" sz="2400" dirty="0" smtClean="0"/>
              <a:t>Как распознать опасность</a:t>
            </a:r>
          </a:p>
          <a:p>
            <a:r>
              <a:rPr lang="ru-RU" sz="2400" dirty="0" smtClean="0"/>
              <a:t>Что делать родителям при обнаружении тревожных сигналов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46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Достоверная информация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393657"/>
              </p:ext>
            </p:extLst>
          </p:nvPr>
        </p:nvGraphicFramePr>
        <p:xfrm>
          <a:off x="770561" y="1296757"/>
          <a:ext cx="9461739" cy="4904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609">
                  <a:extLst>
                    <a:ext uri="{9D8B030D-6E8A-4147-A177-3AD203B41FA5}">
                      <a16:colId xmlns:a16="http://schemas.microsoft.com/office/drawing/2014/main" val="3781468178"/>
                    </a:ext>
                  </a:extLst>
                </a:gridCol>
                <a:gridCol w="6441973">
                  <a:extLst>
                    <a:ext uri="{9D8B030D-6E8A-4147-A177-3AD203B41FA5}">
                      <a16:colId xmlns:a16="http://schemas.microsoft.com/office/drawing/2014/main" val="1515610616"/>
                    </a:ext>
                  </a:extLst>
                </a:gridCol>
                <a:gridCol w="1262277">
                  <a:extLst>
                    <a:ext uri="{9D8B030D-6E8A-4147-A177-3AD203B41FA5}">
                      <a16:colId xmlns:a16="http://schemas.microsoft.com/office/drawing/2014/main" val="2658526017"/>
                    </a:ext>
                  </a:extLst>
                </a:gridCol>
                <a:gridCol w="1370880">
                  <a:extLst>
                    <a:ext uri="{9D8B030D-6E8A-4147-A177-3AD203B41FA5}">
                      <a16:colId xmlns:a16="http://schemas.microsoft.com/office/drawing/2014/main" val="1471682499"/>
                    </a:ext>
                  </a:extLst>
                </a:gridCol>
              </a:tblGrid>
              <a:tr h="2871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№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Утверждение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Миф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Правда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4454804"/>
                  </a:ext>
                </a:extLst>
              </a:tr>
              <a:tr h="57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1. Говорят, что суицид, является одной из главных причин смерти среди подростков.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+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5875143"/>
                  </a:ext>
                </a:extLst>
              </a:tr>
              <a:tr h="888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2. Говоря о желании покончить с жизнью, подросток просто пытается привлечь к себе </a:t>
                      </a:r>
                      <a:r>
                        <a:rPr lang="ru-RU" sz="2000" dirty="0" smtClean="0">
                          <a:effectLst/>
                        </a:rPr>
                        <a:t>внимание</a:t>
                      </a:r>
                      <a:endParaRPr lang="ru-RU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6510968"/>
                  </a:ext>
                </a:extLst>
              </a:tr>
              <a:tr h="57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3. Обычно подростки сигнализируют окружающим о своих суицидальных намерениях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+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8249413"/>
                  </a:ext>
                </a:extLst>
              </a:tr>
              <a:tr h="444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50" dirty="0">
                          <a:effectLst/>
                          <a:latin typeface="Trebuchet MS" panose="020B0603020202020204" pitchFamily="34" charset="0"/>
                          <a:ea typeface="SimSun" panose="02010600030101010101" pitchFamily="2" charset="-122"/>
                        </a:rPr>
                        <a:t>4. Если подросток принял решение расстаться с жизнью, то помешать ему уже невозможно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130839"/>
                  </a:ext>
                </a:extLst>
              </a:tr>
              <a:tr h="57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5. Разговор о самоубийстве может усилить желание подростка уйти из жизни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5753994"/>
                  </a:ext>
                </a:extLst>
              </a:tr>
              <a:tr h="861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6. Большинство </a:t>
                      </a:r>
                      <a:r>
                        <a:rPr lang="ru-RU" sz="2000" dirty="0" smtClean="0">
                          <a:effectLst/>
                        </a:rPr>
                        <a:t>подростков, </a:t>
                      </a:r>
                      <a:r>
                        <a:rPr lang="ru-RU" sz="2000" dirty="0">
                          <a:effectLst/>
                        </a:rPr>
                        <a:t>совершивших самоубийство были </a:t>
                      </a:r>
                      <a:r>
                        <a:rPr lang="ru-RU" sz="2000" dirty="0" smtClean="0">
                          <a:effectLst/>
                        </a:rPr>
                        <a:t>психически больными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7656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072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11582400" cy="1320800"/>
          </a:xfrm>
        </p:spPr>
        <p:txBody>
          <a:bodyPr/>
          <a:lstStyle/>
          <a:p>
            <a:pPr algn="ctr"/>
            <a:r>
              <a:rPr lang="ru-RU" dirty="0" smtClean="0"/>
              <a:t>Как понимать </a:t>
            </a:r>
            <a:br>
              <a:rPr lang="ru-RU" dirty="0" smtClean="0"/>
            </a:br>
            <a:r>
              <a:rPr lang="ru-RU" dirty="0" smtClean="0"/>
              <a:t>намеренное лишение себя жизни?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132180" cy="38807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суицид </a:t>
            </a:r>
            <a:r>
              <a:rPr lang="ru-RU" sz="2400" dirty="0"/>
              <a:t>– неверие в бессмертие </a:t>
            </a:r>
            <a:r>
              <a:rPr lang="ru-RU" sz="2400" dirty="0" smtClean="0"/>
              <a:t>души;</a:t>
            </a:r>
            <a:endParaRPr lang="ru-RU" sz="2400" dirty="0"/>
          </a:p>
          <a:p>
            <a:r>
              <a:rPr lang="ru-RU" sz="2400" dirty="0" smtClean="0"/>
              <a:t>суицид </a:t>
            </a:r>
            <a:r>
              <a:rPr lang="ru-RU" sz="2400" dirty="0"/>
              <a:t>– </a:t>
            </a:r>
            <a:r>
              <a:rPr lang="ru-RU" sz="2400" dirty="0" smtClean="0"/>
              <a:t>непереносимость унижения достоинства;</a:t>
            </a:r>
          </a:p>
          <a:p>
            <a:r>
              <a:rPr lang="ru-RU" sz="2400" dirty="0" smtClean="0"/>
              <a:t> суицид </a:t>
            </a:r>
            <a:r>
              <a:rPr lang="ru-RU" sz="2400" dirty="0"/>
              <a:t>– предательство со стороны близких людей.</a:t>
            </a:r>
          </a:p>
          <a:p>
            <a:pPr marL="0" indent="0">
              <a:buNone/>
            </a:pP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984039"/>
              </p:ext>
            </p:extLst>
          </p:nvPr>
        </p:nvGraphicFramePr>
        <p:xfrm>
          <a:off x="677334" y="4354285"/>
          <a:ext cx="9482666" cy="1763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2666">
                  <a:extLst>
                    <a:ext uri="{9D8B030D-6E8A-4147-A177-3AD203B41FA5}">
                      <a16:colId xmlns:a16="http://schemas.microsoft.com/office/drawing/2014/main" val="344898644"/>
                    </a:ext>
                  </a:extLst>
                </a:gridCol>
              </a:tblGrid>
              <a:tr h="176348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Подростковый суицид – </a:t>
                      </a:r>
                    </a:p>
                    <a:p>
                      <a:r>
                        <a:rPr lang="ru-RU" sz="2800" dirty="0" smtClean="0"/>
                        <a:t>безвозвратная реакция на временную проблему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958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75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838266" cy="783771"/>
          </a:xfrm>
        </p:spPr>
        <p:txBody>
          <a:bodyPr/>
          <a:lstStyle/>
          <a:p>
            <a:r>
              <a:rPr lang="ru-RU" dirty="0" smtClean="0"/>
              <a:t>Непредсказуемая динамика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7335" y="4775642"/>
            <a:ext cx="10016543" cy="346268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1410816" y="-1"/>
            <a:ext cx="12220618" cy="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325958"/>
              </p:ext>
            </p:extLst>
          </p:nvPr>
        </p:nvGraphicFramePr>
        <p:xfrm>
          <a:off x="475343" y="1460451"/>
          <a:ext cx="10250714" cy="4693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01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42" y="113016"/>
            <a:ext cx="10017302" cy="115070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Различия между подростками и взрослыми в реагировании на жизненные трудности</a:t>
            </a:r>
            <a:endParaRPr lang="ru-RU" sz="36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6297385"/>
              </p:ext>
            </p:extLst>
          </p:nvPr>
        </p:nvGraphicFramePr>
        <p:xfrm>
          <a:off x="1088571" y="1676400"/>
          <a:ext cx="8654142" cy="4578729"/>
        </p:xfrm>
        <a:graphic>
          <a:graphicData uri="http://schemas.openxmlformats.org/drawingml/2006/table">
            <a:tbl>
              <a:tblPr firstRow="1" firstCol="1" bandRow="1"/>
              <a:tblGrid>
                <a:gridCol w="4327071">
                  <a:extLst>
                    <a:ext uri="{9D8B030D-6E8A-4147-A177-3AD203B41FA5}">
                      <a16:colId xmlns:a16="http://schemas.microsoft.com/office/drawing/2014/main" val="3285460076"/>
                    </a:ext>
                  </a:extLst>
                </a:gridCol>
                <a:gridCol w="4327071">
                  <a:extLst>
                    <a:ext uri="{9D8B030D-6E8A-4147-A177-3AD203B41FA5}">
                      <a16:colId xmlns:a16="http://schemas.microsoft.com/office/drawing/2014/main" val="3421915903"/>
                    </a:ext>
                  </a:extLst>
                </a:gridCol>
              </a:tblGrid>
              <a:tr h="609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Подростки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512346"/>
                  </a:ext>
                </a:extLst>
              </a:tr>
              <a:tr h="609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Сталкиваются с жизненными трудностями впервые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Имеют жизненный опыт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3915509"/>
                  </a:ext>
                </a:extLst>
              </a:tr>
              <a:tr h="609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Акцентуация характера – есть слабое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Сбалансированность характера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597720"/>
                  </a:ext>
                </a:extLst>
              </a:tr>
              <a:tr h="1219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Подросток должен быть все время на виду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Возможность уединения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078352"/>
                  </a:ext>
                </a:extLst>
              </a:tr>
              <a:tr h="1219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Романтизация и героизация суицида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Более или менее реалистичное отношение к суициду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658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723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Как родители могут существенно </a:t>
            </a:r>
            <a:r>
              <a:rPr lang="ru-RU" sz="3200" b="1" dirty="0"/>
              <a:t>снизить риск подросткового суицида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54139"/>
            <a:ext cx="9257776" cy="4880225"/>
          </a:xfrm>
        </p:spPr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ru-RU" sz="2800" b="1" dirty="0" smtClean="0"/>
              <a:t>Формирование жизненных установок</a:t>
            </a:r>
          </a:p>
          <a:p>
            <a:pPr lvl="1"/>
            <a:r>
              <a:rPr lang="ru-RU" sz="2400" dirty="0" smtClean="0"/>
              <a:t>«</a:t>
            </a:r>
            <a:r>
              <a:rPr lang="ru-RU" sz="2400" dirty="0"/>
              <a:t>Негативные» чувства и эмоции (тревога, обида, злость, стыд, чувство вины) не могут длиться вечно;</a:t>
            </a:r>
          </a:p>
          <a:p>
            <a:pPr lvl="1"/>
            <a:r>
              <a:rPr lang="ru-RU" sz="2400" dirty="0"/>
              <a:t>Раскрытие душевной боли помогает выздоравливать, как взрослым, так и подросткам;</a:t>
            </a:r>
          </a:p>
          <a:p>
            <a:pPr lvl="1"/>
            <a:r>
              <a:rPr lang="ru-RU" sz="2400" dirty="0"/>
              <a:t>Подросток — важный член семьи;</a:t>
            </a:r>
          </a:p>
          <a:p>
            <a:pPr lvl="1"/>
            <a:r>
              <a:rPr lang="ru-RU" sz="2400" dirty="0"/>
              <a:t>Чтобы ни случилось, подросток будет любимым</a:t>
            </a:r>
            <a:r>
              <a:rPr lang="ru-RU" sz="2400" dirty="0" smtClean="0"/>
              <a:t>.</a:t>
            </a:r>
          </a:p>
          <a:p>
            <a:pPr marL="457200" lvl="1" indent="0" algn="ctr">
              <a:buNone/>
            </a:pPr>
            <a:r>
              <a:rPr lang="ru-RU" sz="2400" b="1" dirty="0"/>
              <a:t>Важно, чтобы данные установки не только декларировались в семье, но и были подтверждены реальным опытом семьи.</a:t>
            </a:r>
          </a:p>
          <a:p>
            <a:pPr marL="457200" lvl="1" indent="0">
              <a:buNone/>
            </a:pPr>
            <a:endParaRPr lang="ru-RU" sz="2400" dirty="0"/>
          </a:p>
          <a:p>
            <a:pPr marL="457200" lvl="1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391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Как родители могут существенно </a:t>
            </a:r>
            <a:r>
              <a:rPr lang="ru-RU" sz="3200" b="1" dirty="0"/>
              <a:t>снизить риск подросткового суицида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ru-RU" sz="2800" b="1" dirty="0" smtClean="0"/>
              <a:t>Сохранение контакта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1946" y="3308279"/>
            <a:ext cx="75720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Важно постоянно общаться с подростком, несмотря на </a:t>
            </a:r>
            <a:r>
              <a:rPr lang="ru-RU" sz="2800" dirty="0" smtClean="0"/>
              <a:t>растущую в </a:t>
            </a:r>
            <a:r>
              <a:rPr lang="ru-RU" sz="2800" dirty="0"/>
              <a:t>этом возрасте </a:t>
            </a:r>
            <a:r>
              <a:rPr lang="ru-RU" sz="2800" dirty="0" smtClean="0"/>
              <a:t>его потребность </a:t>
            </a:r>
            <a:r>
              <a:rPr lang="ru-RU" sz="2800" dirty="0"/>
              <a:t>в отделении от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424313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110" y="1993186"/>
            <a:ext cx="8482892" cy="1941815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должно насторожить родителей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Самостоятельная </a:t>
            </a:r>
            <a:r>
              <a:rPr lang="ru-RU" dirty="0" smtClean="0"/>
              <a:t>работа с памяткой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6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415</TotalTime>
  <Words>355</Words>
  <Application>Microsoft Office PowerPoint</Application>
  <PresentationFormat>Широкоэкранный</PresentationFormat>
  <Paragraphs>74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SimSun</vt:lpstr>
      <vt:lpstr>Arial</vt:lpstr>
      <vt:lpstr>Calibri</vt:lpstr>
      <vt:lpstr>Times New Roman</vt:lpstr>
      <vt:lpstr>Trebuchet MS</vt:lpstr>
      <vt:lpstr>Wingdings 3</vt:lpstr>
      <vt:lpstr>Аспект</vt:lpstr>
      <vt:lpstr>Родительское собрание Как родители могут снизить риск подросткового суицида?</vt:lpstr>
      <vt:lpstr>План родительского собрания</vt:lpstr>
      <vt:lpstr>Достоверная информация</vt:lpstr>
      <vt:lpstr>Как понимать  намеренное лишение себя жизни?</vt:lpstr>
      <vt:lpstr>Непредсказуемая динамика</vt:lpstr>
      <vt:lpstr>Различия между подростками и взрослыми в реагировании на жизненные трудности</vt:lpstr>
      <vt:lpstr>Как родители могут существенно снизить риск подросткового суицида</vt:lpstr>
      <vt:lpstr>Как родители могут существенно снизить риск подросткового суицида</vt:lpstr>
      <vt:lpstr>Что должно насторожить родителей?   Самостоятельная работа с памяткой </vt:lpstr>
      <vt:lpstr>Дополнительная информация  по теме собрания</vt:lpstr>
      <vt:lpstr>Благодарю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Различия между подростками и взрослыми в восприятии и реагировании на жизненные трудности</dc:title>
  <dc:creator>Alex Sid</dc:creator>
  <cp:lastModifiedBy>Ольга Суханова</cp:lastModifiedBy>
  <cp:revision>23</cp:revision>
  <dcterms:created xsi:type="dcterms:W3CDTF">2018-08-31T10:28:24Z</dcterms:created>
  <dcterms:modified xsi:type="dcterms:W3CDTF">2018-09-27T12:08:32Z</dcterms:modified>
</cp:coreProperties>
</file>