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9" r:id="rId5"/>
    <p:sldId id="261" r:id="rId6"/>
    <p:sldId id="262" r:id="rId7"/>
    <p:sldId id="274" r:id="rId8"/>
    <p:sldId id="264" r:id="rId9"/>
    <p:sldId id="269" r:id="rId10"/>
    <p:sldId id="270" r:id="rId11"/>
    <p:sldId id="271" r:id="rId12"/>
    <p:sldId id="272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7" d="100"/>
          <a:sy n="87" d="100"/>
        </p:scale>
        <p:origin x="4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47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7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347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75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617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58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52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090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6125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75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1376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2CA3-C483-40C1-9F5B-E185C066E6D4}" type="datetimeFigureOut">
              <a:rPr lang="ru-RU" smtClean="0"/>
              <a:t>06/09/22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012FE-1631-4DEF-86A4-91F3C87589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7893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ocpprik.ru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61.scan-edu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9864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731878"/>
            <a:ext cx="12192000" cy="514088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ПРОВЕДЕНИЕ </a:t>
            </a:r>
            <a:b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СОЦИАЛЬНО – ПСИХОЛОГИЧЕСКОГО ТЕСТИРОВАНИЯ ОБУЧАЮЩИХСЯ И СТУДЕНТОВ</a:t>
            </a:r>
            <a:br>
              <a:rPr lang="ru-RU" sz="4400" b="1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400" dirty="0">
                <a:solidFill>
                  <a:schemeClr val="accent1">
                    <a:lumMod val="75000"/>
                  </a:schemeClr>
                </a:solidFill>
              </a:rPr>
              <a:t>в образовательных организациях </a:t>
            </a: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400" dirty="0" smtClean="0">
                <a:solidFill>
                  <a:schemeClr val="accent1">
                    <a:lumMod val="75000"/>
                  </a:schemeClr>
                </a:solidFill>
              </a:rPr>
              <a:t>Ростовской </a:t>
            </a:r>
            <a:r>
              <a:rPr lang="ru-RU" sz="4400" dirty="0">
                <a:solidFill>
                  <a:schemeClr val="accent1">
                    <a:lumMod val="75000"/>
                  </a:schemeClr>
                </a:solidFill>
              </a:rPr>
              <a:t>области</a:t>
            </a:r>
            <a:br>
              <a:rPr lang="ru-RU" sz="4400" dirty="0">
                <a:solidFill>
                  <a:schemeClr val="accent1">
                    <a:lumMod val="75000"/>
                  </a:schemeClr>
                </a:solidFill>
              </a:rPr>
            </a:br>
            <a:endParaRPr lang="ru-RU" sz="44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9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03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Организация и проведение </a:t>
            </a: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тестирования в регионе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754928"/>
            <a:ext cx="858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218250"/>
            <a:ext cx="12192000" cy="4452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Ответственный за проведение </a:t>
            </a: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  <a:cs typeface="Calibri"/>
              </a:rPr>
              <a:t>тестирования:</a:t>
            </a:r>
            <a:endParaRPr lang="ru-RU" sz="2800" dirty="0" smtClean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1. Проверяет правильность данных  образовательной организации, указанных в информационной системе.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2.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Ф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ормирует списки обучающихся, имеющих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информированное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согласие  (в том числе пол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, возраст, класс с литерой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) для внесения обезличенных данных в информационную систему, с целью подготовки списков с логинами паролями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3. Сохраняет на компьютере  и распечатывает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с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писок логинов и паролей, сформированный в информационной системе, сразу же после его формирования, т.к. через 2 часа данная функция будет недоступна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62694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03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Результаты тестирования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754928"/>
            <a:ext cx="858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2400638"/>
              </p:ext>
            </p:extLst>
          </p:nvPr>
        </p:nvGraphicFramePr>
        <p:xfrm>
          <a:off x="152397" y="1290318"/>
          <a:ext cx="12039602" cy="4937760"/>
        </p:xfrm>
        <a:graphic>
          <a:graphicData uri="http://schemas.openxmlformats.org/drawingml/2006/table">
            <a:tbl>
              <a:tblPr firstRow="1" bandRow="1">
                <a:effectLst>
                  <a:outerShdw sx="1000" sy="1000" algn="ctr" rotWithShape="0">
                    <a:srgbClr val="000000">
                      <a:alpha val="0"/>
                    </a:srgbClr>
                  </a:outerShdw>
                </a:effectLst>
                <a:tableStyleId>{5C22544A-7EE6-4342-B048-85BDC9FD1C3A}</a:tableStyleId>
              </a:tblPr>
              <a:tblGrid>
                <a:gridCol w="4799431"/>
                <a:gridCol w="7240171"/>
              </a:tblGrid>
              <a:tr h="45848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Обучающийся, студент</a:t>
                      </a:r>
                      <a:endParaRPr lang="ru-RU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Результаты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будут доведены до сведения обучающихся и студентов в обобщенной форме на классных часах и собраниях студентов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48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Родители (законные представители)</a:t>
                      </a:r>
                      <a:endParaRPr lang="ru-RU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Результаты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будут доведены до сведения родителей в обобщенной форме на родительских собраниях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48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Психолог образовательной организации</a:t>
                      </a:r>
                      <a:endParaRPr lang="ru-RU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Обезличенные индивидуальные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результаты респондентов, рейтинг результатов по классу, параллели, школе.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486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Администрация образовательной организации </a:t>
                      </a:r>
                      <a:endParaRPr lang="ru-RU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Группу риска вовлечения в злоупотребление ПАВ в процентах от общего количества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обследованных в ОО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Региональный орган исполнительной власти,</a:t>
                      </a:r>
                    </a:p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ответственный за реализацию государственной</a:t>
                      </a:r>
                    </a:p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политики в сфере образования</a:t>
                      </a:r>
                      <a:endParaRPr lang="ru-RU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Группу риска вовлечения в злоупотребление ПАВ по возрастам  в процентах от общего количества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обследованных по муниципалитетам, а также информацию о количестве отказов от прохождения с указанием причин </a:t>
                      </a:r>
                      <a:endParaRPr lang="ru-RU" b="1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Региональный орган исполнительной власти, ответственный за реализацию государственной политики в сфере здравоохранения </a:t>
                      </a:r>
                      <a:endParaRPr lang="ru-RU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Группу риска вовлечения в злоупотребление ПАВ по возрастам  в процентах от общего количества</a:t>
                      </a:r>
                      <a:r>
                        <a:rPr lang="ru-RU" b="1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обследованных по муниципалитетам. </a:t>
                      </a:r>
                      <a:endParaRPr lang="ru-RU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762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03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Региональный оператор в Ростовской области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754928"/>
            <a:ext cx="858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5588" y="3329136"/>
            <a:ext cx="633046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Получить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подробную консультацию можно 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по телефону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: 8 (863)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264-34-71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адрес: г. Ростов-на-Дону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, ул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. Малюгиной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214, </a:t>
            </a:r>
            <a:endParaRPr lang="en-US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 сайт: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www.ocpprik.ru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почта: 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ocpprik@rostobr.ru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roocpprik@yandex.ru</a:t>
            </a:r>
          </a:p>
          <a:p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37731" y="1923931"/>
            <a:ext cx="96435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ГБУ РО ЦЕНТР ПСИХОЛОГО-ПЕДАГОГИЧЕСКОЙ, </a:t>
            </a:r>
          </a:p>
          <a:p>
            <a:pPr algn="ctr"/>
            <a:r>
              <a:rPr lang="ru-RU" sz="3600" b="1" dirty="0" smtClean="0">
                <a:solidFill>
                  <a:schemeClr val="accent1">
                    <a:lumMod val="75000"/>
                  </a:schemeClr>
                </a:solidFill>
              </a:rPr>
              <a:t>МЕДИЦИНСКОЙ И СОЦИАЛЬНОЙ ПОМОЩИ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4391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9728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spc="-1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Нормативные </a:t>
            </a:r>
            <a:r>
              <a:rPr lang="ru-RU" sz="4000" spc="-5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правовые</a:t>
            </a:r>
            <a:r>
              <a:rPr lang="ru-RU" sz="4000" spc="-15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spc="-5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акты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80694" y="883161"/>
            <a:ext cx="598867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Федеральный уровень:</a:t>
            </a:r>
          </a:p>
          <a:p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3589" y="1375603"/>
            <a:ext cx="1180482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1. Федеральный закон «О наркотических средствах и психотропных веществах»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от 08.01.1998 № 3-ФЗ.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2. Приказ Министерства образования и науки Российской Федерации от 16  июня 2014 г. № 658 г. «Об утверждении Порядка проведения социально-  психологического тестирования лиц, обучающихся в общеобразовательных  организациях и профессиональных образовательных организациях, а также в  образовательных организациях высшего образования».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3. Письмо Министерства образования и науки Российской Федерации от 06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апреля 2017 г. № ВК-1116/07 «О необходимости обеспечения максимального  охвата образовательных организаций социально-психологическим  тестированием.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r>
              <a:rPr lang="en-US" sz="2000" dirty="0" smtClean="0">
                <a:solidFill>
                  <a:schemeClr val="accent1">
                    <a:lumMod val="75000"/>
                  </a:schemeClr>
                </a:solidFill>
              </a:rPr>
              <a:t>4.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Указ Президента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Российской Федерации N 690 от 9 июня 2010 года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Об утверждении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Стратегии государственной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антинаркотической политики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Российской Федерации до 2020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года.</a:t>
            </a:r>
          </a:p>
          <a:p>
            <a:pPr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5. Федеральный закон от 29.12.2012 N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273-ФЗ (ред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. от 03.07.2016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) «Об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образовании в Российской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Федерации» (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с изм. и доп., вступ. в силу с 01.01.2017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6. 16 июня 2014 года № 658 Об утверждении Порядка проведения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социально-психологического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тестирования лиц, обучающихся в общеобразовательных</a:t>
            </a:r>
          </a:p>
          <a:p>
            <a:pPr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организациях и профессиональных образовательных организациях, а также</a:t>
            </a:r>
          </a:p>
          <a:p>
            <a:pPr algn="just"/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образовательных организациях 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высшего образования.</a:t>
            </a:r>
            <a:endParaRPr lang="en-US" sz="20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/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97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9728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spc="-1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Нормативные </a:t>
            </a:r>
            <a:r>
              <a:rPr lang="ru-RU" sz="4000" spc="-5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правовые</a:t>
            </a:r>
            <a:r>
              <a:rPr lang="ru-RU" sz="4000" spc="-15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4000" spc="-5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акты</a:t>
            </a:r>
            <a:endParaRPr lang="ru-RU" sz="4000" b="1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3640" y="1097280"/>
            <a:ext cx="598932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</a:rPr>
              <a:t>Региональный  уровень: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3640" y="2294842"/>
            <a:ext cx="1126472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Межведомственный приказ 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№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805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/2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18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76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-1/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9-ПСР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64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accent1">
                    <a:lumMod val="75000"/>
                  </a:schemeClr>
                </a:solidFill>
              </a:rPr>
              <a:t>от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16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.08.202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2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г.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«О проведении социально-психологического тестирования лиц, обучающихся в общеобразовательных организациях, профессиональных образовательных организациях и образовательных организациях высшего образования».</a:t>
            </a:r>
          </a:p>
          <a:p>
            <a:pPr algn="just"/>
            <a:endParaRPr lang="ru-RU" sz="32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Министерство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общего и профессионального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образования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Ростовской области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министерство культуры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Ростовской области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министерство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по физической культуре и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спорту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Ростовской области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департамент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по делам казачества и кадетских учебных 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заведений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Ростовской области</a:t>
            </a:r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, </a:t>
            </a:r>
          </a:p>
          <a:p>
            <a:pPr algn="r"/>
            <a:r>
              <a:rPr lang="ru-RU" sz="2000" i="1" dirty="0" smtClean="0">
                <a:solidFill>
                  <a:schemeClr val="accent1">
                    <a:lumMod val="50000"/>
                  </a:schemeClr>
                </a:solidFill>
              </a:rPr>
              <a:t>Совет </a:t>
            </a:r>
            <a:r>
              <a:rPr lang="ru-RU" sz="2000" i="1" dirty="0">
                <a:solidFill>
                  <a:schemeClr val="accent1">
                    <a:lumMod val="50000"/>
                  </a:schemeClr>
                </a:solidFill>
              </a:rPr>
              <a:t>ректоров ВУЗов Ростовской области</a:t>
            </a: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endParaRPr lang="ru-RU" sz="20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32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3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9822"/>
            <a:ext cx="12192000" cy="6917821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-69982"/>
            <a:ext cx="12192000" cy="14173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Исходные данные для проведения тестирования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7026" y="708659"/>
            <a:ext cx="4331734" cy="673260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502275" y="1357498"/>
            <a:ext cx="8682527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Категория участников тестирования: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Учащиеся 7 - 11 классов общеобразовательных организаций, студенты  профессиональных образованных организаций 1-4 курс, студенты ВУЗов 2 и 3 курс.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Цель тестирования: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Раннее выявление факторов риска вовлечения в аддиктивное  поведение.</a:t>
            </a:r>
          </a:p>
          <a:p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Диагностический инструментарий: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Единая методика социально-психологического тестирования,  направленного на выявление факторов риска вовлечения в аддиктивное  поведение (далее – методика) разработана  в соответствии с поручением ГАК (протокол от 11.12.2017 №35).</a:t>
            </a:r>
          </a:p>
          <a:p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</a:rPr>
              <a:t>Правообладателем методики является Министерство просвещения Российской Федерации.</a:t>
            </a: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615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11095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Условия проведения тестирования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74889" y="1352986"/>
            <a:ext cx="1164222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Утверждение порядка проведения тестирования  </a:t>
            </a:r>
            <a:r>
              <a:rPr lang="ru-RU" sz="2400" dirty="0" smtClean="0"/>
              <a:t>(распорядительные акты руководителей ОО, ПОО, ВУЗ)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Наличие ответственных лиц за проведение тестирования</a:t>
            </a:r>
            <a:r>
              <a:rPr lang="ru-RU" sz="2400" dirty="0" smtClean="0"/>
              <a:t>, на  которых возложена ответственность за неразглашение  персональных данных тестируемых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Наличие информированных согласий обучающихся </a:t>
            </a:r>
            <a:r>
              <a:rPr lang="ru-RU" sz="2400" dirty="0" smtClean="0"/>
              <a:t>(до 15 лет их  родителей, законных представителей)</a:t>
            </a:r>
            <a:endParaRPr lang="ru-R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Поименные списки обучающихся</a:t>
            </a:r>
            <a:r>
              <a:rPr lang="ru-RU" sz="2400" dirty="0" smtClean="0"/>
              <a:t> по итогам получения  информированных согласий (утв.)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Расписание тестирования по классам и аудиториям (утв.)</a:t>
            </a:r>
          </a:p>
          <a:p>
            <a:pPr algn="ctr"/>
            <a:r>
              <a:rPr lang="ru-RU" sz="2400" b="1" i="1" dirty="0" smtClean="0"/>
              <a:t>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</a:rPr>
              <a:t>Техническое обеспечение:</a:t>
            </a:r>
          </a:p>
          <a:p>
            <a:r>
              <a:rPr lang="ru-RU" sz="2400" b="1" i="1" dirty="0" smtClean="0">
                <a:solidFill>
                  <a:srgbClr val="C00000"/>
                </a:solidFill>
              </a:rPr>
              <a:t>!!!ВАЖНО!!!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Устойчивое соединение с Интернетом на протяжении  всего времени прохождения тестирования (согласно графика).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Высокая скорость не требуется, объем трафика минимальный.</a:t>
            </a:r>
            <a:endParaRPr lang="ru-RU" sz="2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6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583819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Документационное обеспечение процесса проведения тестирования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556459"/>
              </p:ext>
            </p:extLst>
          </p:nvPr>
        </p:nvGraphicFramePr>
        <p:xfrm>
          <a:off x="283335" y="1583819"/>
          <a:ext cx="11745533" cy="485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0210"/>
                <a:gridCol w="2985323"/>
              </a:tblGrid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Распорядительный акт о проведении тестирования, назначении ответственного специалиста за проведение тестирования,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на которого возложена ответственность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за сохранность персональных данных и информации учащегося, студента </a:t>
                      </a:r>
                      <a:r>
                        <a:rPr lang="ru-RU" i="0" u="sng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(специалист несет персональную ответственность перед руководителем учреждения, за сохранность данных)</a:t>
                      </a:r>
                      <a:endParaRPr lang="ru-RU" i="0" u="sng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ru-RU" sz="2000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sz="28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Акт издается ежегодно</a:t>
                      </a:r>
                      <a:endParaRPr lang="ru-RU" sz="2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Информированные согласия на проведения тестирования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dirty="0" smtClean="0"/>
                        <a:t>(до 15 лет – согласие родителя (законного представителя), с 15-лет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– согласие учащегося)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Хранятся в ОУ  1 год в условиях,  гарантирующих</a:t>
                      </a: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конфиденциальность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Расписание тестирования по классам,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курсам</a:t>
                      </a:r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и аудиториям</a:t>
                      </a:r>
                    </a:p>
                    <a:p>
                      <a:endParaRPr lang="ru-RU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Время тестирования  на 1 учащегося 30-45  минут</a:t>
                      </a:r>
                    </a:p>
                    <a:p>
                      <a:pPr algn="ctr"/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Поименные списки тестируемых</a:t>
                      </a:r>
                      <a:r>
                        <a:rPr lang="ru-RU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ru-RU" baseline="0" dirty="0" smtClean="0"/>
                        <a:t>(</a:t>
                      </a:r>
                      <a:r>
                        <a:rPr lang="ru-RU" dirty="0" smtClean="0"/>
                        <a:t>на основе информированных согласий)</a:t>
                      </a:r>
                    </a:p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b="1" dirty="0" smtClean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/>
                      <a:r>
                        <a:rPr lang="ru-RU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Утверждаются в  ОО</a:t>
                      </a:r>
                      <a:endParaRPr lang="ru-RU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716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369608"/>
            <a:ext cx="12039600" cy="6772274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03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Методика </a:t>
            </a:r>
            <a:b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проведения тестирования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754928"/>
            <a:ext cx="858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0456" y="1895627"/>
            <a:ext cx="11655381" cy="3978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</a:rPr>
              <a:t>Единая методика социально - психологического тестирования</a:t>
            </a:r>
            <a:r>
              <a:rPr lang="ru-RU" sz="2000" dirty="0">
                <a:solidFill>
                  <a:schemeClr val="accent1">
                    <a:lumMod val="75000"/>
                  </a:schemeClr>
                </a:solidFill>
              </a:rPr>
              <a:t>,  направлена на выявление факторов  риска вовлечения в аддиктивное  </a:t>
            </a: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</a:rPr>
              <a:t>поведение.</a:t>
            </a:r>
          </a:p>
          <a:p>
            <a:pPr marL="652780" marR="5080" indent="-640715">
              <a:lnSpc>
                <a:spcPct val="150000"/>
              </a:lnSpc>
              <a:spcBef>
                <a:spcPts val="295"/>
              </a:spcBef>
            </a:pPr>
            <a:r>
              <a:rPr lang="ru-RU" sz="2000" b="1" spc="-5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Опросник  разработан в трех вариантах для </a:t>
            </a:r>
            <a:r>
              <a:rPr lang="ru-RU" sz="2000" b="1" spc="-1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обучающихся  и студентов</a:t>
            </a:r>
          </a:p>
          <a:p>
            <a:pPr marL="652780" marR="5080" indent="-640715">
              <a:lnSpc>
                <a:spcPct val="150000"/>
              </a:lnSpc>
              <a:spcBef>
                <a:spcPts val="295"/>
              </a:spcBef>
            </a:pPr>
            <a:r>
              <a:rPr lang="ru-RU" sz="2000" b="1" spc="-1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форма А 110 вопросов, 4 варианта ответов,  для обучающихся 7-9 классов</a:t>
            </a:r>
          </a:p>
          <a:p>
            <a:pPr marL="652780" marR="5080" indent="-640715">
              <a:lnSpc>
                <a:spcPct val="150000"/>
              </a:lnSpc>
              <a:spcBef>
                <a:spcPts val="295"/>
              </a:spcBef>
            </a:pPr>
            <a:r>
              <a:rPr lang="ru-RU" sz="20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ф</a:t>
            </a:r>
            <a:r>
              <a:rPr lang="ru-RU" sz="2000" b="1" spc="-1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орма Б 140 </a:t>
            </a:r>
            <a:r>
              <a:rPr lang="ru-RU" sz="20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вопросов, 4 варианта ответов,  для обучающихся </a:t>
            </a:r>
            <a:r>
              <a:rPr lang="ru-RU" sz="2000" b="1" spc="-1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10-11 классов</a:t>
            </a:r>
          </a:p>
          <a:p>
            <a:pPr marL="652780" marR="5080" indent="-640715">
              <a:lnSpc>
                <a:spcPct val="150000"/>
              </a:lnSpc>
              <a:spcBef>
                <a:spcPts val="295"/>
              </a:spcBef>
            </a:pPr>
            <a:r>
              <a:rPr lang="ru-RU" sz="2000" b="1" spc="-1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форма С </a:t>
            </a:r>
            <a:r>
              <a:rPr lang="ru-RU" sz="2000" b="1" spc="-1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140 вопросов, 4 варианта ответов,  </a:t>
            </a:r>
            <a:r>
              <a:rPr lang="ru-RU" sz="2000" b="1" spc="-1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для студентов ССУЗ 1-4 курс и студентов ВУЗ 2-3 курс</a:t>
            </a:r>
          </a:p>
          <a:p>
            <a:pPr marL="652780" marR="5080" indent="-640715">
              <a:lnSpc>
                <a:spcPct val="150000"/>
              </a:lnSpc>
              <a:spcBef>
                <a:spcPts val="295"/>
              </a:spcBef>
            </a:pPr>
            <a:r>
              <a:rPr lang="ru-RU" sz="2000" b="1" spc="-1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примерная длительность прохождения тестирования 40 минут.</a:t>
            </a:r>
          </a:p>
          <a:p>
            <a:pPr>
              <a:lnSpc>
                <a:spcPct val="150000"/>
              </a:lnSpc>
            </a:pPr>
            <a:endParaRPr lang="ru-RU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075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3883"/>
            <a:ext cx="12192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03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Методика </a:t>
            </a:r>
            <a:b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проведения тестирования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754928"/>
            <a:ext cx="858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987457"/>
              </p:ext>
            </p:extLst>
          </p:nvPr>
        </p:nvGraphicFramePr>
        <p:xfrm>
          <a:off x="1906785" y="1491218"/>
          <a:ext cx="8502714" cy="4959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8714"/>
                <a:gridCol w="4064000"/>
              </a:tblGrid>
              <a:tr h="458502">
                <a:tc>
                  <a:txBody>
                    <a:bodyPr/>
                    <a:lstStyle/>
                    <a:p>
                      <a:pPr algn="ctr"/>
                      <a:r>
                        <a:rPr lang="ru-RU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субшкалы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шкалы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Потребность в одобрении – 1, 2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ФАКТОРЫ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РИСКА</a:t>
                      </a:r>
                    </a:p>
                    <a:p>
                      <a:pPr algn="ctr"/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Подверженность влиянию группы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Принятие </a:t>
                      </a:r>
                      <a:r>
                        <a:rPr lang="ru-RU" dirty="0" err="1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аддиктивных</a:t>
                      </a:r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установок социума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Склонность к риску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Импульсивность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Тревожность 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Принятие родителями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ФАКТОРЫ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ЗАЩИТЫ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Принятие одноклассниками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45850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Социальная активность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  <a:tr h="373992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Самоконтроль поведения</a:t>
                      </a:r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814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89000"/>
                    </a14:imgEffect>
                    <a14:imgEffect>
                      <a14:brightnessContrast bright="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29032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r"/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Организация и проведение тестирования в</a:t>
            </a:r>
            <a:br>
              <a:rPr lang="ru-RU" sz="40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</a:rPr>
              <a:t>регионе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2754928"/>
            <a:ext cx="858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218250"/>
            <a:ext cx="12192000" cy="4157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cs typeface="Calibri"/>
              </a:rPr>
              <a:t>Региональный оператор</a:t>
            </a: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cs typeface="Calibri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1. Создает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аккаунты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всех образовательных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организаций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Ростовской области, вносит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данные об ответственном за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проведение тестирования,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генерирует логин и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пароль.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ru-RU" sz="2800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2.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Отправляет ответственному 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ссылку на сайт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cs typeface="Calibri"/>
                <a:hlinkClick r:id="rId4"/>
              </a:rPr>
              <a:t>http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cs typeface="Calibri"/>
                <a:hlinkClick r:id="rId4"/>
              </a:rPr>
              <a:t>://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  <a:hlinkClick r:id="rId4"/>
              </a:rPr>
              <a:t>61.</a:t>
            </a: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  <a:cs typeface="Calibri"/>
                <a:hlinkClick r:id="rId4"/>
              </a:rPr>
              <a:t>scan-edu.ru</a:t>
            </a: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.</a:t>
            </a: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  <a:cs typeface="Calibri"/>
              </a:rPr>
              <a:t>3. Комплекс методических и технических материалов по организации тестирования</a:t>
            </a:r>
            <a:endParaRPr lang="ru-RU" sz="2800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640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13843</TotalTime>
  <Words>1010</Words>
  <Application>Microsoft Office PowerPoint</Application>
  <PresentationFormat>Широкоэкранный</PresentationFormat>
  <Paragraphs>115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Тема Office</vt:lpstr>
      <vt:lpstr>ПРОВЕДЕНИЕ  СОЦИАЛЬНО – ПСИХОЛОГИЧЕСКОГО ТЕСТИРОВАНИЯ ОБУЧАЮЩИХСЯ И СТУДЕНТОВ в образовательных организациях  Ростовской области </vt:lpstr>
      <vt:lpstr>Нормативные правовые акты</vt:lpstr>
      <vt:lpstr>Нормативные правовые акты</vt:lpstr>
      <vt:lpstr>Исходные данные для проведения тестирования</vt:lpstr>
      <vt:lpstr>Условия проведения тестирования</vt:lpstr>
      <vt:lpstr>Документационное обеспечение процесса проведения тестирования</vt:lpstr>
      <vt:lpstr>Методика  проведения тестирования</vt:lpstr>
      <vt:lpstr>Методика  проведения тестирования</vt:lpstr>
      <vt:lpstr>Организация и проведение тестирования в регионе</vt:lpstr>
      <vt:lpstr>Организация и проведение  тестирования в регионе</vt:lpstr>
      <vt:lpstr>Результаты тестирования</vt:lpstr>
      <vt:lpstr>Региональный оператор в Ростовской области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социально – психологического тестирования обучающихся</dc:title>
  <dc:creator>Андрей Резвый</dc:creator>
  <cp:lastModifiedBy>Алена</cp:lastModifiedBy>
  <cp:revision>70</cp:revision>
  <dcterms:created xsi:type="dcterms:W3CDTF">2019-03-06T07:57:49Z</dcterms:created>
  <dcterms:modified xsi:type="dcterms:W3CDTF">2022-09-06T11:35:58Z</dcterms:modified>
</cp:coreProperties>
</file>