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5" r:id="rId3"/>
    <p:sldId id="274" r:id="rId4"/>
    <p:sldId id="276" r:id="rId5"/>
    <p:sldId id="277" r:id="rId6"/>
    <p:sldId id="260" r:id="rId7"/>
    <p:sldId id="263" r:id="rId8"/>
    <p:sldId id="264" r:id="rId9"/>
    <p:sldId id="268" r:id="rId10"/>
    <p:sldId id="266" r:id="rId11"/>
    <p:sldId id="267" r:id="rId12"/>
    <p:sldId id="257" r:id="rId13"/>
    <p:sldId id="270" r:id="rId14"/>
    <p:sldId id="269" r:id="rId15"/>
    <p:sldId id="259" r:id="rId16"/>
    <p:sldId id="271" r:id="rId17"/>
    <p:sldId id="265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CA76"/>
    <a:srgbClr val="CE9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9/6/2022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roocpprik@yandex.ru" TargetMode="External"/><Relationship Id="rId2" Type="http://schemas.openxmlformats.org/officeDocument/2006/relationships/hyperlink" Target="mailto:ocpprik@rostobr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ocpprik.ru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2404533"/>
            <a:ext cx="7766936" cy="2141587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Основные аспекты организации и проведения социально-психологического тестирования</a:t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7259" y="4991112"/>
            <a:ext cx="7766936" cy="1096899"/>
          </a:xfrm>
        </p:spPr>
        <p:txBody>
          <a:bodyPr/>
          <a:lstStyle/>
          <a:p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89029"/>
            <a:ext cx="1155091" cy="110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60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936" y="232913"/>
            <a:ext cx="8903066" cy="1697487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Специфика методики социально-психологического тестирования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7576" y="2968598"/>
            <a:ext cx="6176514" cy="3880773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u="sng" dirty="0" smtClean="0"/>
              <a:t>ПОВЕДЕНИЕ, ПОСТУПКИ</a:t>
            </a:r>
          </a:p>
          <a:p>
            <a:pPr marL="0" indent="0" algn="ctr">
              <a:buNone/>
            </a:pPr>
            <a:r>
              <a:rPr lang="ru-RU" dirty="0" smtClean="0"/>
              <a:t>Драки, прогулы, конфликты</a:t>
            </a:r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u="sng" dirty="0" smtClean="0"/>
              <a:t>СОСТОЯНИЕ, ЧУВСТВА</a:t>
            </a:r>
          </a:p>
          <a:p>
            <a:pPr marL="0" indent="0" algn="ctr">
              <a:buNone/>
            </a:pPr>
            <a:r>
              <a:rPr lang="ru-RU" dirty="0" smtClean="0"/>
              <a:t>Одиночество, отчаяние, опустошенность чувство неполноценности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85905" y="2964285"/>
            <a:ext cx="4520241" cy="64698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Открытые проявления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85905" y="4615686"/>
            <a:ext cx="4423577" cy="60384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Скрытые проявления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69051" y="1709698"/>
            <a:ext cx="5702060" cy="94219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/>
              <a:t>Проявление затруднений в социализации</a:t>
            </a:r>
            <a:endParaRPr lang="ru-RU" sz="22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05" y="2872596"/>
            <a:ext cx="2877295" cy="19205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2598" y="191859"/>
            <a:ext cx="3017350" cy="19889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111" y="3287775"/>
            <a:ext cx="2853447" cy="218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65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01093" y="374921"/>
            <a:ext cx="3998183" cy="3880773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896" y="895763"/>
            <a:ext cx="3398807" cy="339880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61875" y="1143004"/>
            <a:ext cx="1802920" cy="517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Алкоголизм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741703" y="3420566"/>
            <a:ext cx="1802920" cy="508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Токсикомания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31417" y="301263"/>
            <a:ext cx="1621766" cy="508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Наркомания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03367" y="4189946"/>
            <a:ext cx="3267813" cy="508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Компьютерная</a:t>
            </a:r>
            <a:r>
              <a:rPr lang="ru-RU" dirty="0"/>
              <a:t> </a:t>
            </a:r>
            <a:r>
              <a:rPr lang="ru-RU" dirty="0">
                <a:solidFill>
                  <a:schemeClr val="tx1"/>
                </a:solidFill>
              </a:rPr>
              <a:t>зависимость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88865" y="3515258"/>
            <a:ext cx="1621766" cy="508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Буллинг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36534" y="2317613"/>
            <a:ext cx="2466833" cy="508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Самоповреждение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29245" y="2237601"/>
            <a:ext cx="1802920" cy="517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Суицидальное поведение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492814" y="1200803"/>
            <a:ext cx="1802920" cy="517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Агрессия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89096" y="4860000"/>
            <a:ext cx="7496354" cy="15958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Социально-психологическое тестирование – </a:t>
            </a:r>
            <a:r>
              <a:rPr lang="ru-RU" b="1" dirty="0" smtClean="0">
                <a:solidFill>
                  <a:srgbClr val="C00000"/>
                </a:solidFill>
              </a:rPr>
              <a:t>диагностический инструмент, выявляющий затруднения в социализации у обучающихся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324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29396"/>
            <a:ext cx="8596668" cy="131984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Цели, задачи социально-психологического тестирования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6045" y="1449239"/>
            <a:ext cx="9463177" cy="5184474"/>
          </a:xfrm>
        </p:spPr>
        <p:txBody>
          <a:bodyPr/>
          <a:lstStyle/>
          <a:p>
            <a:r>
              <a:rPr lang="ru-RU" u="sng" dirty="0" smtClean="0"/>
              <a:t>Цель</a:t>
            </a:r>
            <a:r>
              <a:rPr lang="ru-RU" dirty="0" smtClean="0"/>
              <a:t>: Выявление рискогенности социально-психологических условий развития детей, повышающих риск вовлечение в незаконное употребление наркотических и психотропных веществ</a:t>
            </a:r>
          </a:p>
          <a:p>
            <a:r>
              <a:rPr lang="ru-RU" u="sng" dirty="0" smtClean="0"/>
              <a:t>Основания для выводов</a:t>
            </a:r>
            <a:r>
              <a:rPr lang="ru-RU" dirty="0" smtClean="0"/>
              <a:t>: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141590"/>
              </p:ext>
            </p:extLst>
          </p:nvPr>
        </p:nvGraphicFramePr>
        <p:xfrm>
          <a:off x="677334" y="2815885"/>
          <a:ext cx="8596668" cy="293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8334"/>
                <a:gridCol w="429833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ФАКТОРЫ РИСКА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ФАКТОРЫ ЗАЩИТЫ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Подверженность негативному влиянию группы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Благополучие во взаимоотношениях с социальным окружением</a:t>
                      </a:r>
                      <a:endParaRPr lang="ru-RU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Принятие аддиктивных установок социума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Активность жизненной позиции, социальная активность</a:t>
                      </a:r>
                      <a:endParaRPr lang="ru-RU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Склонность к совершению необдуманных поступков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Умение говорить НЕТ</a:t>
                      </a:r>
                      <a:r>
                        <a:rPr lang="ru-RU" sz="1500" baseline="0" dirty="0" smtClean="0"/>
                        <a:t> сомнительным предложениям</a:t>
                      </a:r>
                      <a:endParaRPr lang="ru-RU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Склонность к рискованным поступкам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Психологическая устойчивость и уверенность в свих силах в трудных жизненных ситуациях</a:t>
                      </a:r>
                      <a:endParaRPr lang="ru-RU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Трудность переживания жизненных неудач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77334" y="5883215"/>
            <a:ext cx="8596668" cy="750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ТЕСТИРОВАНИЕ НЕ ВЫЯВЛЯЕТ НАРКОПОТРЕБЛЕНИЕ И НЕ МОЖЕТ ИСПОЛЬЗОВАТЬСЯ ДЛЯ ПОСТАНОВКИ ДИАГНОЗА!!!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413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0444" y="336430"/>
            <a:ext cx="8083557" cy="84539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Родительские собрания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62974"/>
            <a:ext cx="8596668" cy="4986068"/>
          </a:xfrm>
        </p:spPr>
        <p:txBody>
          <a:bodyPr>
            <a:normAutofit/>
          </a:bodyPr>
          <a:lstStyle/>
          <a:p>
            <a:r>
              <a:rPr lang="ru-RU" sz="2100" b="1" u="sng" dirty="0" smtClean="0"/>
              <a:t>Основные правила</a:t>
            </a:r>
            <a:r>
              <a:rPr lang="ru-RU" sz="2100" dirty="0" smtClean="0"/>
              <a:t>:</a:t>
            </a:r>
          </a:p>
          <a:p>
            <a:pPr>
              <a:buAutoNum type="arabicPeriod"/>
            </a:pPr>
            <a:r>
              <a:rPr lang="ru-RU" sz="2100" dirty="0" smtClean="0"/>
              <a:t>Настроить родителей на восприятие информации. Дать возможность переключиться от повседневных проблем на проблемы детей.</a:t>
            </a:r>
          </a:p>
          <a:p>
            <a:pPr>
              <a:buAutoNum type="arabicPeriod"/>
            </a:pPr>
            <a:r>
              <a:rPr lang="ru-RU" sz="2100" dirty="0" smtClean="0"/>
              <a:t>Рассмотреть проблемы наркопотребления в контексте рисков взросления. Рассказать о специфике этих явлений.</a:t>
            </a:r>
          </a:p>
          <a:p>
            <a:pPr>
              <a:buAutoNum type="arabicPeriod"/>
            </a:pPr>
            <a:r>
              <a:rPr lang="ru-RU" sz="2100" dirty="0" smtClean="0"/>
              <a:t>Отвечать на индивидуальные вопросы в частном порядке, дифференцируя объяснения в зависимости от позиции родителя.</a:t>
            </a:r>
          </a:p>
          <a:p>
            <a:pPr>
              <a:buAutoNum type="arabicPeriod"/>
            </a:pPr>
            <a:r>
              <a:rPr lang="ru-RU" sz="2100" dirty="0" smtClean="0"/>
              <a:t>Показать </a:t>
            </a:r>
            <a:r>
              <a:rPr lang="ru-RU" sz="2100" dirty="0"/>
              <a:t>роль социально-психологического тестирования в проводимой профилактической и воспитательной работе </a:t>
            </a:r>
            <a:r>
              <a:rPr lang="ru-RU" sz="2100" dirty="0" smtClean="0"/>
              <a:t>учреждения. Рассказать </a:t>
            </a:r>
            <a:r>
              <a:rPr lang="ru-RU" sz="2100" dirty="0"/>
              <a:t>о проводимой работе.</a:t>
            </a:r>
            <a:endParaRPr lang="ru-RU" sz="2100" dirty="0" smtClean="0"/>
          </a:p>
          <a:p>
            <a:pPr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5609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8159554"/>
              </p:ext>
            </p:extLst>
          </p:nvPr>
        </p:nvGraphicFramePr>
        <p:xfrm>
          <a:off x="327803" y="2062537"/>
          <a:ext cx="8945592" cy="4313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4968"/>
                <a:gridCol w="4740624"/>
              </a:tblGrid>
              <a:tr h="50722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КОНСТРУКТИВНАЯ ПОЗИЦИЯ РОДИТЕЛЕЙ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ДЕСТРУКТИВНАЯ ПОЗИЦИЯ РОДИТЕЛЕЙ</a:t>
                      </a:r>
                      <a:endParaRPr lang="ru-RU" dirty="0"/>
                    </a:p>
                  </a:txBody>
                  <a:tcPr/>
                </a:tc>
              </a:tr>
              <a:tr h="507224">
                <a:tc>
                  <a:txBody>
                    <a:bodyPr/>
                    <a:lstStyle/>
                    <a:p>
                      <a:r>
                        <a:rPr lang="ru-RU" dirty="0" smtClean="0"/>
                        <a:t>Проявление</a:t>
                      </a:r>
                      <a:r>
                        <a:rPr lang="ru-RU" baseline="0" dirty="0" smtClean="0"/>
                        <a:t> интереса к рискам взросления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Нежелание</a:t>
                      </a:r>
                      <a:r>
                        <a:rPr lang="ru-RU" baseline="0" dirty="0" smtClean="0"/>
                        <a:t> взаимодействовать с образовательной организацией</a:t>
                      </a:r>
                      <a:endParaRPr lang="ru-RU" dirty="0"/>
                    </a:p>
                  </a:txBody>
                  <a:tcPr/>
                </a:tc>
              </a:tr>
              <a:tr h="724605">
                <a:tc>
                  <a:txBody>
                    <a:bodyPr/>
                    <a:lstStyle/>
                    <a:p>
                      <a:r>
                        <a:rPr lang="ru-RU" dirty="0" smtClean="0"/>
                        <a:t>Понимание необходимости проведения тестирования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Страх неприятностей (процедура может навредить ребенку,</a:t>
                      </a:r>
                      <a:r>
                        <a:rPr lang="ru-RU" baseline="0" dirty="0" smtClean="0"/>
                        <a:t> его могут включить в «черный список»</a:t>
                      </a:r>
                      <a:r>
                        <a:rPr lang="ru-RU" dirty="0" smtClean="0"/>
                        <a:t>)</a:t>
                      </a:r>
                      <a:endParaRPr lang="ru-RU" dirty="0"/>
                    </a:p>
                  </a:txBody>
                  <a:tcPr/>
                </a:tc>
              </a:tr>
              <a:tr h="941987">
                <a:tc>
                  <a:txBody>
                    <a:bodyPr/>
                    <a:lstStyle/>
                    <a:p>
                      <a:r>
                        <a:rPr lang="ru-RU" dirty="0" smtClean="0"/>
                        <a:t>Желание быть осведомленными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Недоверие специалистам, организации (сложившийся негативный стереотип, проекция прошлого</a:t>
                      </a:r>
                      <a:r>
                        <a:rPr lang="ru-RU" baseline="0" dirty="0" smtClean="0"/>
                        <a:t> негативного опыта на настоящее</a:t>
                      </a:r>
                      <a:r>
                        <a:rPr lang="ru-RU" dirty="0" smtClean="0"/>
                        <a:t>)</a:t>
                      </a:r>
                      <a:endParaRPr lang="ru-RU" dirty="0"/>
                    </a:p>
                  </a:txBody>
                  <a:tcPr/>
                </a:tc>
              </a:tr>
              <a:tr h="929929">
                <a:tc>
                  <a:txBody>
                    <a:bodyPr/>
                    <a:lstStyle/>
                    <a:p>
                      <a:r>
                        <a:rPr lang="ru-RU" dirty="0" smtClean="0"/>
                        <a:t>Сотрудничество в вопросах воспитания с образовательной организацией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Критичность без осведомленности – ошибочное представление о процедуре и ее цели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9280" y="2516252"/>
            <a:ext cx="2603739" cy="16569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0275" y="4726706"/>
            <a:ext cx="2541750" cy="16490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3682" y="963251"/>
            <a:ext cx="8893834" cy="831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>
                <a:solidFill>
                  <a:srgbClr val="C00000"/>
                </a:solidFill>
              </a:rPr>
              <a:t>Цель: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привлечь внимание родителей к проблеме наркомании и возможному вовлечению ребенка в наркопотребление.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00" y="0"/>
            <a:ext cx="8083997" cy="9632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9012" y="349583"/>
            <a:ext cx="2502285" cy="16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12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79562"/>
            <a:ext cx="8596668" cy="155083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Акценты в подготовке родительских собраний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42536"/>
            <a:ext cx="9001504" cy="4520241"/>
          </a:xfrm>
        </p:spPr>
        <p:txBody>
          <a:bodyPr>
            <a:normAutofit/>
          </a:bodyPr>
          <a:lstStyle/>
          <a:p>
            <a:r>
              <a:rPr lang="ru-RU" sz="1900" dirty="0" smtClean="0"/>
              <a:t>Социально-психологическое тестирование – это </a:t>
            </a:r>
            <a:r>
              <a:rPr lang="ru-RU" sz="1900" u="sng" dirty="0" smtClean="0"/>
              <a:t>ОБЯЗАННОСТЬ </a:t>
            </a:r>
            <a:r>
              <a:rPr lang="ru-RU" sz="1900" dirty="0" smtClean="0"/>
              <a:t>всех образовательных организаций РФ, закрепленная в «Законе об образовании РФ».</a:t>
            </a:r>
          </a:p>
          <a:p>
            <a:r>
              <a:rPr lang="ru-RU" sz="1900" dirty="0" smtClean="0"/>
              <a:t>Социально-психологическое тестирование одно из основных компонентов профилактической работы школы и направлено на выявление группы обучающихся, испытывающих проблемы в индивидуальной, эмоционально-личностной и(или) социальной сфере.</a:t>
            </a:r>
          </a:p>
          <a:p>
            <a:r>
              <a:rPr lang="ru-RU" sz="1900" dirty="0" smtClean="0"/>
              <a:t>Методика </a:t>
            </a:r>
            <a:r>
              <a:rPr lang="ru-RU" sz="1900" b="1" dirty="0" smtClean="0"/>
              <a:t>не может быть </a:t>
            </a:r>
            <a:r>
              <a:rPr lang="ru-RU" sz="1900" dirty="0" smtClean="0"/>
              <a:t>использована для формулировки заключения о наркотической или иной зависимости.</a:t>
            </a:r>
          </a:p>
          <a:p>
            <a:r>
              <a:rPr lang="ru-RU" sz="1900" dirty="0" smtClean="0"/>
              <a:t>Индивидуальные результаты тестирования – </a:t>
            </a:r>
            <a:r>
              <a:rPr lang="ru-RU" sz="1900" b="1" dirty="0" smtClean="0">
                <a:solidFill>
                  <a:srgbClr val="C00000"/>
                </a:solidFill>
              </a:rPr>
              <a:t>конфиденциальная персональная информация. </a:t>
            </a:r>
            <a:r>
              <a:rPr lang="ru-RU" sz="1900" dirty="0" smtClean="0">
                <a:solidFill>
                  <a:schemeClr val="tx1"/>
                </a:solidFill>
              </a:rPr>
              <a:t>Они могут быть доступны только ограниченному количеству людей (обучающийся, родитель, педагог-психолог).</a:t>
            </a:r>
            <a:endParaRPr lang="ru-RU" sz="1900" dirty="0" smtClean="0">
              <a:solidFill>
                <a:srgbClr val="C00000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5769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39947"/>
            <a:ext cx="8596668" cy="149045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Акценты в проведении подготовительной работы с обучающимися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811547"/>
            <a:ext cx="9113647" cy="4520242"/>
          </a:xfrm>
        </p:spPr>
        <p:txBody>
          <a:bodyPr>
            <a:normAutofit lnSpcReduction="10000"/>
          </a:bodyPr>
          <a:lstStyle/>
          <a:p>
            <a:r>
              <a:rPr lang="ru-RU" sz="2000" dirty="0"/>
              <a:t>Ф</a:t>
            </a:r>
            <a:r>
              <a:rPr lang="ru-RU" sz="2000" dirty="0" smtClean="0"/>
              <a:t>ормирование осознанной мотивации на участие в тестировании, как способе оценить свой внутренний потенциал, ресурсы, степень своей психологической устойчивости к трудным жизненным ситуациям. </a:t>
            </a:r>
          </a:p>
          <a:p>
            <a:r>
              <a:rPr lang="ru-RU" sz="2000" dirty="0" smtClean="0"/>
              <a:t>Формирование чувства безопасности у школьников, соблюдение принципа «неразглашения» полученной информации.</a:t>
            </a:r>
          </a:p>
          <a:p>
            <a:r>
              <a:rPr lang="ru-RU" sz="2000" dirty="0" smtClean="0"/>
              <a:t>Привлечение школьников к комплексной, профилактической деятельности школы, не выделяя тестирование как отдельно взятый компонент.</a:t>
            </a:r>
          </a:p>
          <a:p>
            <a:r>
              <a:rPr lang="ru-RU" sz="2000" dirty="0" smtClean="0"/>
              <a:t>Применение принципа «сверстник-сверстнику» при проведении мотивационных мероприятий. Привлечение волонтеров из числа инициативных старшеклассников. </a:t>
            </a:r>
          </a:p>
          <a:p>
            <a:r>
              <a:rPr lang="ru-RU" sz="2000" dirty="0" smtClean="0"/>
              <a:t>Использование активных методов информирования в форме дискуссий, обсуждений, тренингов.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32966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300" b="1" dirty="0" smtClean="0">
                <a:solidFill>
                  <a:schemeClr val="accent2">
                    <a:lumMod val="50000"/>
                  </a:schemeClr>
                </a:solidFill>
              </a:rPr>
              <a:t>Контакты </a:t>
            </a:r>
            <a:r>
              <a:rPr lang="ru-RU" sz="3300" b="1" dirty="0">
                <a:solidFill>
                  <a:schemeClr val="accent2">
                    <a:lumMod val="50000"/>
                  </a:schemeClr>
                </a:solidFill>
              </a:rPr>
              <a:t>Р</a:t>
            </a:r>
            <a:r>
              <a:rPr lang="ru-RU" sz="3300" b="1" dirty="0" smtClean="0">
                <a:solidFill>
                  <a:schemeClr val="accent2">
                    <a:lumMod val="50000"/>
                  </a:schemeClr>
                </a:solidFill>
              </a:rPr>
              <a:t>егионального оператора в Ростовской области (ГБУ РО ЦППМ и СП)</a:t>
            </a:r>
            <a:endParaRPr lang="ru-RU" sz="33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Телефон: 8 </a:t>
            </a:r>
            <a:r>
              <a:rPr lang="ru-RU" sz="2400" dirty="0"/>
              <a:t>(863</a:t>
            </a:r>
            <a:r>
              <a:rPr lang="ru-RU" sz="2400" dirty="0" smtClean="0"/>
              <a:t>) 264-34- 71 </a:t>
            </a:r>
          </a:p>
          <a:p>
            <a:endParaRPr lang="ru-RU" sz="2400" dirty="0"/>
          </a:p>
          <a:p>
            <a:r>
              <a:rPr lang="ru-RU" sz="2400" dirty="0" err="1"/>
              <a:t>email</a:t>
            </a:r>
            <a:r>
              <a:rPr lang="ru-RU" sz="2400" dirty="0"/>
              <a:t>: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hlinkClick r:id="rId2"/>
              </a:rPr>
              <a:t>ocpprik@rostobr.ru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hlinkClick r:id="rId3"/>
              </a:rPr>
              <a:t>roocpprik@yandex.ru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400" dirty="0"/>
          </a:p>
          <a:p>
            <a:r>
              <a:rPr lang="ru-RU" sz="2400" dirty="0"/>
              <a:t>Информационные материалы по проведению тестирования на сайте: </a:t>
            </a:r>
            <a:r>
              <a:rPr lang="ru-RU" sz="2400" b="1" u="sng" dirty="0" smtClean="0">
                <a:hlinkClick r:id="rId4"/>
              </a:rPr>
              <a:t>www.ocpprik.ru</a:t>
            </a:r>
            <a:endParaRPr lang="ru-RU" sz="2400" b="1" u="sng" dirty="0" smtClean="0"/>
          </a:p>
          <a:p>
            <a:endParaRPr lang="ru-RU" sz="2400" b="1" u="sng" dirty="0"/>
          </a:p>
          <a:p>
            <a:r>
              <a:rPr lang="ru-RU" sz="2400" dirty="0" smtClean="0"/>
              <a:t>Чат </a:t>
            </a:r>
            <a:r>
              <a:rPr lang="en-US" sz="2400" dirty="0" smtClean="0"/>
              <a:t>WhatsApp</a:t>
            </a:r>
            <a:r>
              <a:rPr lang="ru-RU" sz="2400" dirty="0" smtClean="0"/>
              <a:t>: 8 928 128-04-61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78610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83" y="169653"/>
            <a:ext cx="9084220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Информационно-разъяснительная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работа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сайт </a:t>
            </a:r>
            <a:r>
              <a:rPr lang="en-US" b="1" dirty="0">
                <a:solidFill>
                  <a:srgbClr val="C00000"/>
                </a:solidFill>
              </a:rPr>
              <a:t>ocpprik.ru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61" y="1392837"/>
            <a:ext cx="8036093" cy="46456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011" y="1019834"/>
            <a:ext cx="3319334" cy="20597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244" y="3508629"/>
            <a:ext cx="4588448" cy="315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30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166" y="117895"/>
            <a:ext cx="10558731" cy="115881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Нормативно-правовое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обеспечение 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СПТ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2022 </a:t>
            </a:r>
            <a:r>
              <a:rPr lang="en-US" b="1" dirty="0" smtClean="0">
                <a:solidFill>
                  <a:srgbClr val="C00000"/>
                </a:solidFill>
              </a:rPr>
              <a:t>www.ocpprik.ru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4911" y="1582248"/>
            <a:ext cx="95191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соответствии с приказом минобразования РО </a:t>
            </a:r>
            <a:r>
              <a:rPr lang="ru-RU" dirty="0" smtClean="0"/>
              <a:t>№</a:t>
            </a:r>
            <a:r>
              <a:rPr lang="ru-RU" dirty="0" smtClean="0"/>
              <a:t>805</a:t>
            </a:r>
            <a:r>
              <a:rPr lang="ru-RU" dirty="0" smtClean="0"/>
              <a:t>/218/76 - 01/9-ПСР/64  </a:t>
            </a:r>
            <a:r>
              <a:rPr lang="ru-RU" dirty="0"/>
              <a:t>от </a:t>
            </a:r>
            <a:r>
              <a:rPr lang="ru-RU" dirty="0" smtClean="0"/>
              <a:t>16</a:t>
            </a:r>
            <a:r>
              <a:rPr lang="ru-RU" dirty="0" smtClean="0"/>
              <a:t>.08.2022г</a:t>
            </a:r>
            <a:r>
              <a:rPr lang="ru-RU" dirty="0"/>
              <a:t>. в 55 территориях Ростовской области </a:t>
            </a:r>
            <a:r>
              <a:rPr lang="ru-RU" dirty="0" smtClean="0"/>
              <a:t>проводится </a:t>
            </a:r>
            <a:r>
              <a:rPr lang="ru-RU" dirty="0"/>
              <a:t>социально-психологическое тестирование обучающихся общеобразовательных организаций, профессиональных образовательных организаций и организаций высшего образования по выявлению вероятностных предикторов возможного вовлечения школьников в потребление наркотических средств. 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В качестве инструментария </a:t>
            </a:r>
            <a:r>
              <a:rPr lang="ru-RU" dirty="0" smtClean="0"/>
              <a:t>используется Единая </a:t>
            </a:r>
            <a:r>
              <a:rPr lang="ru-RU" dirty="0"/>
              <a:t>методика социально-психологического тестирования (ЕМ СПТ – </a:t>
            </a:r>
            <a:r>
              <a:rPr lang="ru-RU" dirty="0" smtClean="0"/>
              <a:t>2022) </a:t>
            </a:r>
            <a:r>
              <a:rPr lang="ru-RU" dirty="0"/>
              <a:t>(разработчик – ФГБНУ «Центр защиты прав и интересов детей», г. Москва).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725" y="5589994"/>
            <a:ext cx="2829612" cy="78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49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35147"/>
            <a:ext cx="9834112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Методика проведения социально-психологического тестирования - ЕМ СПТ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2022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46" y="1505771"/>
            <a:ext cx="4034498" cy="49052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218" y="1505771"/>
            <a:ext cx="1585097" cy="4450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579" y="1610887"/>
            <a:ext cx="5868303" cy="443623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390845" y="5805577"/>
            <a:ext cx="4873925" cy="741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Время проведения тестирования: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35 – 40 минут (один урок)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351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9060" y="126521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>
                <a:solidFill>
                  <a:schemeClr val="accent2">
                    <a:lumMod val="50000"/>
                  </a:schemeClr>
                </a:solidFill>
              </a:rPr>
              <a:t>Алгоритм проведения социально-психологического тестирования</a:t>
            </a:r>
            <a:endParaRPr lang="ru-RU" sz="3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50830"/>
            <a:ext cx="8932492" cy="5417389"/>
          </a:xfrm>
        </p:spPr>
        <p:txBody>
          <a:bodyPr>
            <a:noAutofit/>
          </a:bodyPr>
          <a:lstStyle/>
          <a:p>
            <a:r>
              <a:rPr lang="ru-RU" sz="1400" dirty="0" smtClean="0"/>
              <a:t>Минобразование РО </a:t>
            </a:r>
            <a:r>
              <a:rPr lang="ru-RU" sz="1400" dirty="0"/>
              <a:t>издает </a:t>
            </a:r>
            <a:r>
              <a:rPr lang="ru-RU" sz="1400" b="1" u="sng" dirty="0" smtClean="0">
                <a:solidFill>
                  <a:srgbClr val="C00000"/>
                </a:solidFill>
              </a:rPr>
              <a:t>Приказ </a:t>
            </a:r>
            <a:r>
              <a:rPr lang="ru-RU" sz="1400" b="1" u="sng" dirty="0">
                <a:solidFill>
                  <a:srgbClr val="C00000"/>
                </a:solidFill>
              </a:rPr>
              <a:t>о проведении тестирования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dirty="0" smtClean="0"/>
              <a:t>(</a:t>
            </a:r>
            <a:r>
              <a:rPr lang="ru-RU" sz="1400" dirty="0" smtClean="0"/>
              <a:t>№805/218/76-01/9-ПСР/64  </a:t>
            </a:r>
            <a:r>
              <a:rPr lang="ru-RU" sz="1400" dirty="0"/>
              <a:t>от </a:t>
            </a:r>
            <a:r>
              <a:rPr lang="ru-RU" sz="1400" dirty="0" smtClean="0"/>
              <a:t>16</a:t>
            </a:r>
            <a:r>
              <a:rPr lang="ru-RU" sz="1400" dirty="0" smtClean="0"/>
              <a:t>.08.2022г</a:t>
            </a:r>
            <a:r>
              <a:rPr lang="ru-RU" sz="1400" dirty="0" smtClean="0"/>
              <a:t>.)</a:t>
            </a:r>
            <a:endParaRPr lang="ru-RU" sz="1400" dirty="0"/>
          </a:p>
          <a:p>
            <a:r>
              <a:rPr lang="ru-RU" sz="1400" dirty="0" smtClean="0"/>
              <a:t>Образовательные организации проводят </a:t>
            </a:r>
            <a:r>
              <a:rPr lang="ru-RU" sz="1400" b="1" u="sng" dirty="0" smtClean="0"/>
              <a:t>подготовительную работу</a:t>
            </a:r>
            <a:r>
              <a:rPr lang="ru-RU" sz="1400" dirty="0" smtClean="0"/>
              <a:t> </a:t>
            </a:r>
            <a:r>
              <a:rPr lang="ru-RU" sz="1400" dirty="0"/>
              <a:t>в соответствии с нормативными </a:t>
            </a:r>
            <a:r>
              <a:rPr lang="ru-RU" sz="1400" dirty="0" smtClean="0"/>
              <a:t>документами (назначают </a:t>
            </a:r>
            <a:r>
              <a:rPr lang="ru-RU" sz="1400" dirty="0"/>
              <a:t>ответственного за проведение и организацию тестирования, </a:t>
            </a:r>
            <a:r>
              <a:rPr lang="ru-RU" sz="1400" dirty="0" smtClean="0"/>
              <a:t>информируют </a:t>
            </a:r>
            <a:r>
              <a:rPr lang="ru-RU" sz="1400" dirty="0"/>
              <a:t>родителей о тестировании, </a:t>
            </a:r>
            <a:r>
              <a:rPr lang="ru-RU" sz="1400" dirty="0" smtClean="0"/>
              <a:t>осуществляют </a:t>
            </a:r>
            <a:r>
              <a:rPr lang="ru-RU" sz="1400" dirty="0"/>
              <a:t>сбор согласий на проведение тестирования, </a:t>
            </a:r>
            <a:r>
              <a:rPr lang="ru-RU" sz="1400" dirty="0" smtClean="0"/>
              <a:t>утверждают </a:t>
            </a:r>
            <a:r>
              <a:rPr lang="ru-RU" sz="1400" dirty="0"/>
              <a:t>поименные списки обучающих на тестирование, </a:t>
            </a:r>
            <a:r>
              <a:rPr lang="ru-RU" sz="1400" dirty="0" smtClean="0"/>
              <a:t>составляют </a:t>
            </a:r>
            <a:r>
              <a:rPr lang="ru-RU" sz="1400" dirty="0"/>
              <a:t>календарный план проведения тестирования по </a:t>
            </a:r>
            <a:r>
              <a:rPr lang="ru-RU" sz="1400" dirty="0" smtClean="0"/>
              <a:t>классам, проводят информационно-разъяснительную работу - </a:t>
            </a:r>
            <a:r>
              <a:rPr lang="ru-RU" sz="1400" b="1" u="sng" dirty="0" smtClean="0">
                <a:solidFill>
                  <a:srgbClr val="C00000"/>
                </a:solidFill>
              </a:rPr>
              <a:t>с </a:t>
            </a:r>
            <a:r>
              <a:rPr lang="ru-RU" sz="1400" b="1" u="sng" dirty="0">
                <a:solidFill>
                  <a:srgbClr val="C00000"/>
                </a:solidFill>
              </a:rPr>
              <a:t>1 сентября по 1 </a:t>
            </a:r>
            <a:r>
              <a:rPr lang="ru-RU" sz="1400" b="1" u="sng" dirty="0" smtClean="0">
                <a:solidFill>
                  <a:srgbClr val="C00000"/>
                </a:solidFill>
              </a:rPr>
              <a:t>октября</a:t>
            </a:r>
            <a:r>
              <a:rPr lang="ru-RU" sz="1400" dirty="0" smtClean="0">
                <a:solidFill>
                  <a:srgbClr val="C00000"/>
                </a:solidFill>
              </a:rPr>
              <a:t>)</a:t>
            </a:r>
            <a:endParaRPr lang="ru-RU" sz="1400" dirty="0">
              <a:solidFill>
                <a:srgbClr val="C00000"/>
              </a:solidFill>
            </a:endParaRPr>
          </a:p>
          <a:p>
            <a:r>
              <a:rPr lang="ru-RU" sz="1400" b="1" u="sng" dirty="0" smtClean="0">
                <a:solidFill>
                  <a:srgbClr val="C00000"/>
                </a:solidFill>
              </a:rPr>
              <a:t>С 15 сентября по 1 ноября </a:t>
            </a:r>
            <a:r>
              <a:rPr lang="ru-RU" sz="1400" dirty="0" smtClean="0"/>
              <a:t>ОО проводят социально-психологическое тестирование </a:t>
            </a:r>
          </a:p>
          <a:p>
            <a:r>
              <a:rPr lang="ru-RU" sz="1400" dirty="0" smtClean="0"/>
              <a:t>После окончания тестирования </a:t>
            </a:r>
            <a:r>
              <a:rPr lang="ru-RU" sz="1400" b="1" u="sng" dirty="0" smtClean="0">
                <a:solidFill>
                  <a:srgbClr val="C00000"/>
                </a:solidFill>
              </a:rPr>
              <a:t>в трехдневный срок </a:t>
            </a:r>
            <a:r>
              <a:rPr lang="ru-RU" sz="1400" dirty="0" smtClean="0"/>
              <a:t>ОО направляют </a:t>
            </a:r>
            <a:r>
              <a:rPr lang="ru-RU" sz="1400" dirty="0"/>
              <a:t>акт передачи результатов тестирования </a:t>
            </a:r>
            <a:r>
              <a:rPr lang="ru-RU" sz="1400" dirty="0" smtClean="0"/>
              <a:t>(согласно приказа – руководителям муниципальных, профессиональных, государственных органов образования, руководителям образовательных организаций высшего образования и региональному оператору по проведению СПТ)</a:t>
            </a:r>
            <a:endParaRPr lang="ru-RU" sz="1400" dirty="0"/>
          </a:p>
          <a:p>
            <a:r>
              <a:rPr lang="ru-RU" sz="1400" b="1" u="sng" dirty="0" smtClean="0">
                <a:solidFill>
                  <a:srgbClr val="C00000"/>
                </a:solidFill>
              </a:rPr>
              <a:t>До 1 декабря </a:t>
            </a:r>
            <a:r>
              <a:rPr lang="ru-RU" sz="1400" dirty="0" smtClean="0"/>
              <a:t>Региональный </a:t>
            </a:r>
            <a:r>
              <a:rPr lang="ru-RU" sz="1400" dirty="0"/>
              <a:t>оператор СПТ предоставляет результаты </a:t>
            </a:r>
            <a:r>
              <a:rPr lang="ru-RU" sz="1400" dirty="0" smtClean="0"/>
              <a:t>в Министерство образования РО</a:t>
            </a:r>
            <a:endParaRPr lang="ru-RU" sz="1400" dirty="0"/>
          </a:p>
          <a:p>
            <a:r>
              <a:rPr lang="ru-RU" sz="1400" dirty="0" smtClean="0"/>
              <a:t>Минобразование РО в срок </a:t>
            </a:r>
            <a:r>
              <a:rPr lang="ru-RU" sz="1400" b="1" u="sng" dirty="0" smtClean="0">
                <a:solidFill>
                  <a:srgbClr val="C00000"/>
                </a:solidFill>
              </a:rPr>
              <a:t>до 1 декабря </a:t>
            </a:r>
            <a:r>
              <a:rPr lang="ru-RU" sz="1400" dirty="0" smtClean="0"/>
              <a:t>направляет результаты СПТ в </a:t>
            </a:r>
            <a:r>
              <a:rPr lang="ru-RU" sz="1400" dirty="0"/>
              <a:t>М</a:t>
            </a:r>
            <a:r>
              <a:rPr lang="ru-RU" sz="1400" dirty="0" smtClean="0"/>
              <a:t>инздрав РО</a:t>
            </a:r>
          </a:p>
          <a:p>
            <a:r>
              <a:rPr lang="ru-RU" sz="1400" dirty="0"/>
              <a:t>Минздрав </a:t>
            </a:r>
            <a:r>
              <a:rPr lang="ru-RU" sz="1400" dirty="0" smtClean="0"/>
              <a:t>РО составляет списки образовательных организаций для </a:t>
            </a:r>
            <a:r>
              <a:rPr lang="ru-RU" sz="1400" dirty="0"/>
              <a:t>проведения профилактических медицинских </a:t>
            </a:r>
            <a:r>
              <a:rPr lang="ru-RU" sz="1400" dirty="0" smtClean="0"/>
              <a:t>осмотров </a:t>
            </a:r>
            <a:endParaRPr lang="ru-RU" sz="1400" dirty="0"/>
          </a:p>
          <a:p>
            <a:r>
              <a:rPr lang="ru-RU" sz="1400" dirty="0" smtClean="0"/>
              <a:t>Минздрав совместно с руководителями ОО составляет поименные списки обучающихся для проведения профилактических медицинских </a:t>
            </a:r>
            <a:r>
              <a:rPr lang="ru-RU" sz="1400" dirty="0"/>
              <a:t>о</a:t>
            </a:r>
            <a:r>
              <a:rPr lang="ru-RU" sz="1400" dirty="0" smtClean="0"/>
              <a:t>смотров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739092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98408"/>
            <a:ext cx="8596668" cy="142335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Условия проведения социально-психологического тестирования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42535"/>
            <a:ext cx="8596668" cy="4753155"/>
          </a:xfrm>
        </p:spPr>
        <p:txBody>
          <a:bodyPr/>
          <a:lstStyle/>
          <a:p>
            <a:r>
              <a:rPr lang="ru-RU" dirty="0"/>
              <a:t>Утверждение порядка проведения тестирования (распорядительные акты </a:t>
            </a:r>
            <a:r>
              <a:rPr lang="ru-RU" dirty="0" smtClean="0"/>
              <a:t>руководителей образовательных организаций)</a:t>
            </a:r>
            <a:endParaRPr lang="ru-RU" dirty="0"/>
          </a:p>
          <a:p>
            <a:r>
              <a:rPr lang="ru-RU" dirty="0" smtClean="0"/>
              <a:t>Наличие </a:t>
            </a:r>
            <a:r>
              <a:rPr lang="ru-RU" dirty="0"/>
              <a:t>ответственных лиц за проведение тестирования, на </a:t>
            </a:r>
            <a:r>
              <a:rPr lang="ru-RU" dirty="0" smtClean="0"/>
              <a:t>которых, в том числе, возложена </a:t>
            </a:r>
            <a:r>
              <a:rPr lang="ru-RU" dirty="0"/>
              <a:t>ответственность за неразглашение персональных данных тестируемых</a:t>
            </a:r>
          </a:p>
          <a:p>
            <a:r>
              <a:rPr lang="ru-RU" dirty="0" smtClean="0"/>
              <a:t>Наличие </a:t>
            </a:r>
            <a:r>
              <a:rPr lang="ru-RU" dirty="0"/>
              <a:t>информированных согласий обучающихся (до 15 лет -родителей)</a:t>
            </a:r>
          </a:p>
          <a:p>
            <a:r>
              <a:rPr lang="ru-RU" dirty="0" smtClean="0"/>
              <a:t>Поименные </a:t>
            </a:r>
            <a:r>
              <a:rPr lang="ru-RU" dirty="0"/>
              <a:t>списки обучающихся по итогам получения информированных согласий (утв.)</a:t>
            </a:r>
          </a:p>
          <a:p>
            <a:r>
              <a:rPr lang="ru-RU" dirty="0" smtClean="0"/>
              <a:t>Расписание </a:t>
            </a:r>
            <a:r>
              <a:rPr lang="ru-RU" dirty="0"/>
              <a:t>тестирования по классам и аудиториям (утв</a:t>
            </a:r>
            <a:r>
              <a:rPr lang="ru-RU" dirty="0" smtClean="0"/>
              <a:t>.)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!!!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Социально-психологическое тестирование проводится он-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лайн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в Информационной системе и может проводится на классных часах с использованием мобильных устройств (при большой загруженности кабинетов информатики).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405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96815"/>
            <a:ext cx="8596668" cy="153358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Проведение мотивационно-разъяснительной работы с участниками тестирования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23757" y="2337757"/>
            <a:ext cx="5572665" cy="2596551"/>
          </a:xfrm>
        </p:spPr>
        <p:txBody>
          <a:bodyPr>
            <a:noAutofit/>
          </a:bodyPr>
          <a:lstStyle/>
          <a:p>
            <a:r>
              <a:rPr lang="ru-RU" sz="2000" dirty="0" smtClean="0"/>
              <a:t>Количество информированных согласий</a:t>
            </a:r>
          </a:p>
          <a:p>
            <a:endParaRPr lang="ru-RU" sz="2000" dirty="0" smtClean="0"/>
          </a:p>
          <a:p>
            <a:r>
              <a:rPr lang="ru-RU" sz="2000" dirty="0" smtClean="0"/>
              <a:t>Достоверность получаемых данных</a:t>
            </a:r>
          </a:p>
          <a:p>
            <a:pPr marL="0" indent="0">
              <a:buNone/>
            </a:pPr>
            <a:endParaRPr lang="ru-RU" sz="2000" dirty="0" smtClean="0"/>
          </a:p>
          <a:p>
            <a:r>
              <a:rPr lang="ru-RU" sz="2000" dirty="0" smtClean="0"/>
              <a:t>Эффективность («безболезненность») проведения процедуры СПТ в образовательной организации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59456" y="2652621"/>
            <a:ext cx="3088256" cy="196682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Грамотно построенная информационно-разъяснительная работа влияет: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04" y="3043239"/>
            <a:ext cx="1030313" cy="1030313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733909" y="5408763"/>
            <a:ext cx="6236898" cy="1026543"/>
          </a:xfrm>
          <a:prstGeom prst="roundRect">
            <a:avLst/>
          </a:prstGeom>
          <a:solidFill>
            <a:srgbClr val="CE9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Задача всего педколлектива !!!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876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Типичные ошибки при подготовке к проведению СПТ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541" y="2009955"/>
            <a:ext cx="7638531" cy="4031407"/>
          </a:xfrm>
        </p:spPr>
        <p:txBody>
          <a:bodyPr>
            <a:normAutofit/>
          </a:bodyPr>
          <a:lstStyle/>
          <a:p>
            <a:r>
              <a:rPr lang="ru-RU" sz="2200" dirty="0"/>
              <a:t>Разъяснительная работа вообще не проводится </a:t>
            </a:r>
            <a:endParaRPr lang="ru-RU" sz="2200" dirty="0" smtClean="0"/>
          </a:p>
          <a:p>
            <a:endParaRPr lang="ru-RU" sz="2200" dirty="0"/>
          </a:p>
          <a:p>
            <a:r>
              <a:rPr lang="ru-RU" sz="2200" dirty="0" smtClean="0"/>
              <a:t>Вся процедура тестирования от момента организации, проведения до момента сбора и обработки полученных данных поручено одному специалисту</a:t>
            </a:r>
          </a:p>
          <a:p>
            <a:endParaRPr lang="ru-RU" sz="2200" dirty="0" smtClean="0"/>
          </a:p>
          <a:p>
            <a:r>
              <a:rPr lang="ru-RU" sz="2200" dirty="0" smtClean="0"/>
              <a:t>Акцент делается на обезличенное использование печатной продукции, без соответствующего разъяснения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792" y="2415396"/>
            <a:ext cx="2779267" cy="18546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945" y="4625674"/>
            <a:ext cx="2740005" cy="190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05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Практика эффективных решений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30393"/>
            <a:ext cx="8596668" cy="4410970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Подготовить обучающихся и их родителей можно только всем педколлективом</a:t>
            </a:r>
          </a:p>
          <a:p>
            <a:r>
              <a:rPr lang="ru-RU" sz="2200" dirty="0" smtClean="0"/>
              <a:t>Информационно-разъяснительная работа проводится в формате индивидуального общения педагогов с обучающимися и их родителями</a:t>
            </a:r>
          </a:p>
          <a:p>
            <a:r>
              <a:rPr lang="ru-RU" sz="2200" dirty="0" smtClean="0"/>
              <a:t>Педагоги </a:t>
            </a:r>
            <a:r>
              <a:rPr lang="ru-RU" sz="2200" b="1" dirty="0" smtClean="0">
                <a:solidFill>
                  <a:srgbClr val="FF0000"/>
                </a:solidFill>
              </a:rPr>
              <a:t>сами должны быть готовы </a:t>
            </a:r>
            <a:r>
              <a:rPr lang="ru-RU" sz="2200" dirty="0" smtClean="0"/>
              <a:t>разъяснять и мотивировать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159888" y="4382938"/>
            <a:ext cx="2974995" cy="20933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081" y="4296108"/>
            <a:ext cx="3260994" cy="244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6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62309"/>
            <a:ext cx="8596668" cy="1224951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</a:rPr>
              <a:t>Этапы проведения информационно-разъяснительной работы</a:t>
            </a:r>
            <a:endParaRPr lang="ru-RU" sz="3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37894"/>
            <a:ext cx="8596668" cy="4671532"/>
          </a:xfrm>
        </p:spPr>
        <p:txBody>
          <a:bodyPr/>
          <a:lstStyle/>
          <a:p>
            <a:r>
              <a:rPr lang="ru-RU" sz="2000" dirty="0" smtClean="0"/>
              <a:t>Погружение в «тему»: </a:t>
            </a:r>
            <a:r>
              <a:rPr lang="ru-RU" sz="2000" dirty="0"/>
              <a:t>з</a:t>
            </a:r>
            <a:r>
              <a:rPr lang="ru-RU" sz="2000" dirty="0" smtClean="0"/>
              <a:t>накомство с нормативными документами, Методическими рекомендациями, Порядком проведения СПТ, методикой проведения СПТ.</a:t>
            </a:r>
          </a:p>
          <a:p>
            <a:r>
              <a:rPr lang="ru-RU" sz="2000" dirty="0" smtClean="0"/>
              <a:t>Составление графика проведения совещаний, родительских собраний, посвященных СПТ.</a:t>
            </a:r>
          </a:p>
          <a:p>
            <a:r>
              <a:rPr lang="ru-RU" sz="2000" dirty="0" smtClean="0"/>
              <a:t>Формирование инициативных групп из числа старшеклассников, родителей, педагогов для проведения разъяснительной работы и информационной кампании.</a:t>
            </a:r>
          </a:p>
          <a:p>
            <a:r>
              <a:rPr lang="ru-RU" sz="2000" dirty="0" smtClean="0"/>
              <a:t>Оформление информационных стендов, тиражирование листовок, информационных материалов для обучающихся и их родителей о целях, задачах и условиях проведения СПТ.</a:t>
            </a:r>
          </a:p>
          <a:p>
            <a:r>
              <a:rPr lang="ru-RU" sz="2000" dirty="0" smtClean="0"/>
              <a:t>Обеспечение работы «горячей линии» для обучающихся и их родителей для получения информации по СПТ.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88666945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11453</TotalTime>
  <Words>1075</Words>
  <Application>Microsoft Office PowerPoint</Application>
  <PresentationFormat>Широкоэкранный</PresentationFormat>
  <Paragraphs>125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Trebuchet MS</vt:lpstr>
      <vt:lpstr>Wingdings 3</vt:lpstr>
      <vt:lpstr>Грань</vt:lpstr>
      <vt:lpstr>   Основные аспекты организации и проведения социально-психологического тестирования </vt:lpstr>
      <vt:lpstr>Нормативно-правовое обеспечение  СПТ 2022 www.ocpprik.ru </vt:lpstr>
      <vt:lpstr>Методика проведения социально-психологического тестирования - ЕМ СПТ 2022 </vt:lpstr>
      <vt:lpstr>Алгоритм проведения социально-психологического тестирования</vt:lpstr>
      <vt:lpstr>Условия проведения социально-психологического тестирования</vt:lpstr>
      <vt:lpstr>Проведение мотивационно-разъяснительной работы с участниками тестирования</vt:lpstr>
      <vt:lpstr>Типичные ошибки при подготовке к проведению СПТ</vt:lpstr>
      <vt:lpstr>Практика эффективных решений</vt:lpstr>
      <vt:lpstr>Этапы проведения информационно-разъяснительной работы</vt:lpstr>
      <vt:lpstr>Специфика методики социально-психологического тестирования</vt:lpstr>
      <vt:lpstr>Презентация PowerPoint</vt:lpstr>
      <vt:lpstr>Цели, задачи социально-психологического тестирования</vt:lpstr>
      <vt:lpstr>Родительские собрания</vt:lpstr>
      <vt:lpstr>Презентация PowerPoint</vt:lpstr>
      <vt:lpstr>Акценты в подготовке родительских собраний</vt:lpstr>
      <vt:lpstr>Акценты в проведении подготовительной работы с обучающимися</vt:lpstr>
      <vt:lpstr>Контакты Регионального оператора в Ростовской области (ГБУ РО ЦППМ и СП)</vt:lpstr>
      <vt:lpstr>Информационно-разъяснительная работа сайт ocpprik.ru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направления информационно-разъяснительной работы при подготовке и проведении социально-психологического тестирования</dc:title>
  <dc:creator>Алена</dc:creator>
  <cp:lastModifiedBy>Алена</cp:lastModifiedBy>
  <cp:revision>234</cp:revision>
  <dcterms:created xsi:type="dcterms:W3CDTF">2021-08-30T08:39:52Z</dcterms:created>
  <dcterms:modified xsi:type="dcterms:W3CDTF">2022-09-06T11:43:01Z</dcterms:modified>
</cp:coreProperties>
</file>