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1" r:id="rId2"/>
    <p:sldId id="257" r:id="rId3"/>
    <p:sldId id="265" r:id="rId4"/>
    <p:sldId id="273" r:id="rId5"/>
    <p:sldId id="323" r:id="rId6"/>
    <p:sldId id="290" r:id="rId7"/>
    <p:sldId id="321" r:id="rId8"/>
    <p:sldId id="279" r:id="rId9"/>
    <p:sldId id="322" r:id="rId10"/>
    <p:sldId id="324" r:id="rId11"/>
    <p:sldId id="329" r:id="rId12"/>
    <p:sldId id="330" r:id="rId13"/>
    <p:sldId id="331" r:id="rId14"/>
    <p:sldId id="326" r:id="rId15"/>
    <p:sldId id="327" r:id="rId16"/>
    <p:sldId id="328" r:id="rId17"/>
    <p:sldId id="31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 snapToGrid="0">
      <p:cViewPr varScale="1">
        <p:scale>
          <a:sx n="64" d="100"/>
          <a:sy n="64" d="100"/>
        </p:scale>
        <p:origin x="-9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50F39-72B4-442B-9994-9E3BC4F2C961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B3232-B306-4FCB-B494-3CC7B56F8B4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62151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08E623-02BE-4BA9-B506-C6B87C0A6A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96A2040-36CD-4729-9FB4-A558BFAFDE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F4112A8-BEEA-4FF2-AB4D-583700ADC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2F174A7-11D1-4F10-AB56-2D123E90C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96A815F-07B9-48AB-997E-B8C3FBAD5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52632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EB3793-8E53-44E8-9DF7-0FE6779B1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F924B3D-2F98-4E2D-BACB-B2D6E3D359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61535FD-92E1-447D-8C6F-3C68ED78E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BA88EF-46B8-45FF-BB9B-7F5C1D925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7A26354-8CB4-4C45-A8CD-B7073308D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3088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79FF723-1C7F-432F-8A2B-63AD627B5E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690E2C3-8609-45CD-A03C-EF704DF3B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ACF91D4-5918-4E71-ACCE-EBCF20BB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E234B13-DBF2-4CFA-9AAA-ECB5B0022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8FE75F3-FBDB-4353-939E-7EFCCD691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37738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8BCD5E-7DE7-4EA7-A1BE-A4FD72738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D87B384-85D1-4546-B223-ABB6953CE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ED54412-8C67-4102-B19F-A43D17B59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4342AF9-5605-4B99-936E-9EB234DE4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DF50592-71E4-478F-A7F2-7A73BA87E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03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34D21C-4C0D-4588-95A5-F19B7E245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27CC984-1C9B-4893-857D-469763835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BE3250D-F787-4071-8800-36C8A62B2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2D200C8-3BFD-406E-9750-D785A820C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0B32C4D-E43F-4772-A41E-F6CB8EC04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14201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611177D-FEAA-4F2F-8361-5C6F41B93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15D676A-994E-4BF8-9FA7-5AA0D8D9EC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4F3C696-2942-4A73-8E1C-3D5CD365B0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549784A-02B7-4E28-BA11-732F28B67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99F6957-F94E-4179-96BE-B21A2D387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E539B77-2FF5-40A3-A2D6-ABA234CD4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965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962004-4DD4-4D04-896C-A206798F7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558D197-F3F8-46F8-A593-E86A4783C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FE3C7B9-64D4-4FD9-9E7C-5419D6472F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3FE3871A-C8D6-4346-8C23-98BC594AC0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41AA3F16-268D-43E6-AADF-020525A37D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0D6C15AD-B761-4876-9103-7C461C340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D4E96CD6-FB43-475E-8093-BB4FBCAB9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B7DCAFC-67A0-4941-A2B1-A0DAB48AB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302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A1F18AC-20E3-4DF8-A9AE-16295A793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19C55EEF-49D1-497E-89B9-840EC39C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CDD3442-C354-4E22-84D9-59847FFD0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A6F4B26-9562-4C29-8F2B-6D53EC96A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06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2A8F1C48-4D4A-4448-ACE6-43F3D60FA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91118FD-DFB7-47F6-9316-D5D3DE7BF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CCDF54D1-8C15-418E-BF9E-A0E2AA6F2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33799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4C3375-ED51-4426-8233-14AB75CAE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5E2FD35-737C-428A-A6CD-3AE9FC7BC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94EB61F-9204-447C-88DB-6CF6C812A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1F9C079-63E8-4724-82A6-5A177D653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F16D183-2E02-4371-ADB0-AC9B19D17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2B27747-8730-4FAE-8307-BD6120BE0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71438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362A819-C036-46C0-9D8B-A485C5035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8A3E24D-7AEB-480B-BF9C-56CA73F591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168220D-F204-4D94-A143-D5D7109D67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F69CD0B-2ED7-4228-9244-D803C5C0D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9AB76AE-E7FB-47B8-9B91-03A6178B1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77EB057-5AF2-4D3D-9FAB-461964600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402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D51FD8-F9E3-493C-B55F-1B6CF502F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B6BFC6A-541A-441B-8C31-DB1A0F0676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0D549B2-D90F-40BA-BF3C-D6CE00B38E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2E564-4607-434D-A25E-2EEDF7A71837}" type="datetimeFigureOut">
              <a:rPr lang="ru-RU" smtClean="0"/>
              <a:pPr/>
              <a:t>16.08.2021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E9BECA3-C39F-4D5A-B361-B34168373C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D9868C8-B4CF-48A7-8532-94E879E1BB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3694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8446" y="509665"/>
            <a:ext cx="9368852" cy="3972393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Индикаторы суицидального риска</a:t>
            </a:r>
            <a:br>
              <a:rPr lang="ru-RU" sz="7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7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 средства решения проблем</a:t>
            </a:r>
            <a:endParaRPr lang="ru-RU" sz="7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36302" y="5291528"/>
            <a:ext cx="5741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omic Sans MS" panose="030F0702030302020204" pitchFamily="66" charset="0"/>
              </a:rPr>
              <a:t>Педагог-психолог МБОУ лицей №10 </a:t>
            </a:r>
          </a:p>
          <a:p>
            <a:pPr algn="ctr"/>
            <a:r>
              <a:rPr lang="ru-RU" sz="2000" b="1" dirty="0" err="1" smtClean="0">
                <a:latin typeface="Comic Sans MS" panose="030F0702030302020204" pitchFamily="66" charset="0"/>
              </a:rPr>
              <a:t>Страмаус</a:t>
            </a:r>
            <a:r>
              <a:rPr lang="ru-RU" sz="2000" b="1" dirty="0" smtClean="0">
                <a:latin typeface="Comic Sans MS" panose="030F0702030302020204" pitchFamily="66" charset="0"/>
              </a:rPr>
              <a:t> Наталья Анатольевна</a:t>
            </a:r>
          </a:p>
        </p:txBody>
      </p:sp>
    </p:spTree>
    <p:extLst>
      <p:ext uri="{BB962C8B-B14F-4D97-AF65-F5344CB8AC3E}">
        <p14:creationId xmlns="" xmlns:p14="http://schemas.microsoft.com/office/powerpoint/2010/main" val="250993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Что можно сделать для того, </a:t>
            </a:r>
            <a:b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чтобы помочь 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I. Подбирайте ключи к разгадке суицида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2. Примите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суицидента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как личность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3. Установите заботливые взаимоотношения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4. Будьте внимательным слушателем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5. Не спорьте. 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6. Задавайте вопросы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7. Не предлагайте неоправданных утешений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Потребность в любви</a:t>
            </a:r>
            <a:endParaRPr lang="ru-RU" dirty="0"/>
          </a:p>
        </p:txBody>
      </p:sp>
      <p:pic>
        <p:nvPicPr>
          <p:cNvPr id="4" name="Содержимое 3" descr="Алмаз, Изолированных, Прозрачный, Прозрачный Бриллиант"/>
          <p:cNvPicPr>
            <a:picLocks noGrp="1"/>
          </p:cNvPicPr>
          <p:nvPr>
            <p:ph idx="1"/>
          </p:nvPr>
        </p:nvPicPr>
        <p:blipFill>
          <a:blip r:embed="rId2" cstate="print"/>
          <a:srcRect l="7590" t="7222" r="8434" b="5972"/>
          <a:stretch>
            <a:fillRect/>
          </a:stretch>
        </p:blipFill>
        <p:spPr bwMode="auto">
          <a:xfrm>
            <a:off x="3342806" y="1364106"/>
            <a:ext cx="5411450" cy="473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ердце, Любовь, Валентина, Я Тебя Люблю, Романтически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241" y="1180891"/>
            <a:ext cx="1736362" cy="1457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ердце, Любовь, Валентина, Я Тебя Люблю, Романтически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64707" y="4676931"/>
            <a:ext cx="1633929" cy="185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ердце, Любовь, Валентина, Я Тебя Люблю, Романтически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43803" y="1259174"/>
            <a:ext cx="1876268" cy="1524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ердце, Любовь, Валентина, Я Тебя Люблю, Романтически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134" y="3426083"/>
            <a:ext cx="1901254" cy="1400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ердце, Любовь, Валентина, Я Тебя Люблю, Романтически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8386" y="4856813"/>
            <a:ext cx="1801317" cy="1701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Сердце, Любовь, Валентина, Я Тебя Люблю, Романтически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8623" y="3323650"/>
            <a:ext cx="1901254" cy="1400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49115" y="1214203"/>
          <a:ext cx="10133351" cy="54408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68522"/>
                <a:gridCol w="3693236"/>
                <a:gridCol w="3868531"/>
                <a:gridCol w="1603062"/>
              </a:tblGrid>
              <a:tr h="12328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№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</a:rPr>
                        <a:t>п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Круг близких людей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Слова/выражения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Оценка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416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8416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8416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8416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8416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84026" y="344775"/>
            <a:ext cx="89791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Карта любви для моего ребёнка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Техника «Я – высказывание»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4636" y="1825624"/>
            <a:ext cx="11002780" cy="47250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1.Начинать фразу надо описанием того факта, который не устраивает вас в поведении другого человека. 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 Далее следует описать свои ощущения в связи с таким поведением. </a:t>
            </a:r>
          </a:p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3. Затем объяснить, какое воздействие это поведение оказывает на вас или на окружающих. 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 Сообщить о 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вашем  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желании, то есть о том, какое поведение вы бы хотели видеть вместо того, которое вызвало у вас недовольство.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Ситуация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334125"/>
            <a:ext cx="10515600" cy="48428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4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Подросток поздно приходит домой.</a:t>
            </a:r>
          </a:p>
          <a:p>
            <a:pPr>
              <a:buNone/>
            </a:pP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600" u="sng" dirty="0" smtClean="0">
                <a:latin typeface="Arial" pitchFamily="34" charset="0"/>
                <a:cs typeface="Arial" pitchFamily="34" charset="0"/>
              </a:rPr>
              <a:t>Ваши слова: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1. «Наконец явился»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2. «Опять пришёл поздно. Когда это кончится? Мне это надоело?»</a:t>
            </a:r>
          </a:p>
          <a:p>
            <a:pPr>
              <a:buNone/>
            </a:pP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«Меня очень беспокоит, что ты приходишь поздно. Я начинаю переживать и нервничать»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Ситуация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Подросток дразнит младшего брата, доводит его до слёз.</a:t>
            </a:r>
          </a:p>
          <a:p>
            <a:pPr>
              <a:buNone/>
            </a:pPr>
            <a:endParaRPr lang="ru-RU" sz="3200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u="sng" dirty="0" smtClean="0">
                <a:latin typeface="Arial" pitchFamily="34" charset="0"/>
                <a:cs typeface="Arial" pitchFamily="34" charset="0"/>
              </a:rPr>
              <a:t>Ваши слова:</a:t>
            </a:r>
          </a:p>
          <a:p>
            <a:pPr lvl="0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1.«Прекрати. Оставь его в покое, ты же уже взрослый»</a:t>
            </a:r>
          </a:p>
          <a:p>
            <a:pPr lvl="0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2.«Что вы раскричались! Нет в доме покоя!»</a:t>
            </a:r>
          </a:p>
          <a:p>
            <a:pPr lvl="0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.«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Меня огорчает, что вы постоянно ссоритесь. Я хочу, чтобы вы жили мирно и дружно»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Ситуация </a:t>
            </a: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3230" y="1810635"/>
            <a:ext cx="10515600" cy="4351338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Учитель сказал, что ваш ребёнок пропускает уроки. </a:t>
            </a:r>
          </a:p>
          <a:p>
            <a:pPr>
              <a:buNone/>
            </a:pPr>
            <a:endParaRPr lang="ru-RU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u="sng" dirty="0" smtClean="0">
                <a:latin typeface="Arial" pitchFamily="34" charset="0"/>
                <a:cs typeface="Arial" pitchFamily="34" charset="0"/>
              </a:rPr>
              <a:t>Ваши </a:t>
            </a:r>
            <a:r>
              <a:rPr lang="ru-RU" u="sng" dirty="0" smtClean="0">
                <a:latin typeface="Arial" pitchFamily="34" charset="0"/>
                <a:cs typeface="Arial" pitchFamily="34" charset="0"/>
              </a:rPr>
              <a:t>слова:</a:t>
            </a:r>
          </a:p>
          <a:p>
            <a:pPr lvl="0">
              <a:buNone/>
            </a:pPr>
            <a:r>
              <a:rPr lang="ru-RU" sz="3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1. «Почему </a:t>
            </a:r>
            <a:r>
              <a:rPr lang="ru-RU" sz="3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твой учитель постоянно говорит, что ты пропускаешь уроки?»</a:t>
            </a:r>
          </a:p>
          <a:p>
            <a:pPr lvl="0">
              <a:buNone/>
            </a:pPr>
            <a:r>
              <a:rPr lang="ru-RU" sz="3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ru-RU" sz="3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«Меня </a:t>
            </a:r>
            <a:r>
              <a:rPr lang="ru-RU" sz="3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очень тревожит, что ты пропускаешь уроки. Я начинаю переживать, думать о плохом».</a:t>
            </a:r>
            <a:endParaRPr lang="ru-RU" sz="3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>
              <a:buNone/>
            </a:pPr>
            <a:r>
              <a:rPr lang="ru-RU" sz="3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«Какой </a:t>
            </a:r>
            <a:r>
              <a:rPr lang="ru-RU" sz="3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позор! Вечно то тебе говорят только плохое».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630237"/>
            <a:ext cx="10515600" cy="55895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Оказание экстренной психологической помощи детям, родителям</a:t>
            </a:r>
          </a:p>
          <a:p>
            <a:pPr marL="0" indent="0" algn="ctr"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Всероссийский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Детский телефон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доверия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rgbClr val="FF0000"/>
                </a:solidFill>
              </a:rPr>
              <a:t>8-800-2000-122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Горячая линия по вопросам интернет-безопасности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8 800 25 000 15</a:t>
            </a: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10244" name="Picture 4" descr="http://uraylib.ru/www/images/tel-dov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81" y="3483408"/>
            <a:ext cx="4327407" cy="3100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786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FC8BB5-D6E3-480D-9D2F-9959A7261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47" y="168811"/>
            <a:ext cx="11816861" cy="1525078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4800" dirty="0" smtClean="0"/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Ситуационные индикаторы  суицидального риска</a:t>
            </a:r>
            <a:br>
              <a:rPr lang="ru-RU" sz="4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54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1199B40-4C3C-43AE-BA6D-E83A0B88D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948" y="1588957"/>
            <a:ext cx="11816859" cy="526904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200" dirty="0" smtClean="0"/>
              <a:t>						</a:t>
            </a:r>
            <a:endParaRPr lang="ru-RU" sz="3200" i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3200" i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3200" i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4" descr="http://b2buhgalteria.ru/wp-content/uploads/2014/04/chelovechek-s-vosklitsatelnym-zank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812" y="187984"/>
            <a:ext cx="2043000" cy="2914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503356" y="1641769"/>
            <a:ext cx="968864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смерть любимого человека;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расставание с любимой (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ым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вынужденная социальная изоляция, особенно от друзей или семьи (переезд на новое место жительство);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сексуальное насилие;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нежелательная беременность;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позор, унижение – «потеря лица».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504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04EBD27-D14A-4335-AE22-2FCBF1DD3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09862"/>
            <a:ext cx="12192000" cy="1484028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		</a:t>
            </a:r>
            <a:r>
              <a:rPr lang="ru-RU" sz="43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Поведенческие индикаторы суицидального риска</a:t>
            </a:r>
            <a:r>
              <a:rPr lang="ru-RU" sz="54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/>
            </a:r>
            <a:br>
              <a:rPr lang="ru-RU" sz="54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</a:br>
            <a:r>
              <a:rPr lang="ru-RU" sz="54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/>
            </a:r>
            <a:br>
              <a:rPr lang="ru-RU" sz="54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</a:b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7B969D2-A969-47D7-9668-C22E9BB36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3769" y="1783830"/>
            <a:ext cx="10088381" cy="507417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4000" dirty="0" smtClean="0"/>
              <a:t>- </a:t>
            </a:r>
            <a:r>
              <a:rPr lang="ru-RU" sz="3900" dirty="0" smtClean="0"/>
              <a:t>злоупотребление </a:t>
            </a:r>
            <a:r>
              <a:rPr lang="ru-RU" sz="3900" dirty="0" err="1" smtClean="0"/>
              <a:t>психоактивными</a:t>
            </a:r>
            <a:r>
              <a:rPr lang="ru-RU" sz="3900" dirty="0" smtClean="0"/>
              <a:t> веществами, алкоголем;</a:t>
            </a:r>
            <a:br>
              <a:rPr lang="ru-RU" sz="3900" dirty="0" smtClean="0"/>
            </a:br>
            <a:r>
              <a:rPr lang="ru-RU" sz="3900" dirty="0" smtClean="0"/>
              <a:t>- </a:t>
            </a:r>
            <a:r>
              <a:rPr lang="ru-RU" sz="3900" dirty="0" err="1" smtClean="0"/>
              <a:t>эскейп-реакции</a:t>
            </a:r>
            <a:r>
              <a:rPr lang="ru-RU" sz="3900" dirty="0" smtClean="0"/>
              <a:t> (уход из дома и т.п.);</a:t>
            </a:r>
            <a:br>
              <a:rPr lang="ru-RU" sz="3900" dirty="0" smtClean="0"/>
            </a:br>
            <a:r>
              <a:rPr lang="ru-RU" sz="3900" dirty="0" smtClean="0"/>
              <a:t>- изменение привычек, например, несоблюдение правил личной гигиены, ухода за внешностью;</a:t>
            </a:r>
            <a:br>
              <a:rPr lang="ru-RU" sz="3900" dirty="0" smtClean="0"/>
            </a:br>
            <a:r>
              <a:rPr lang="ru-RU" sz="3900" dirty="0" smtClean="0"/>
              <a:t>- предпочтение тем разговора и чтения, связанных со смертью и самоубийствами;</a:t>
            </a:r>
            <a:br>
              <a:rPr lang="ru-RU" sz="3900" dirty="0" smtClean="0"/>
            </a:br>
            <a:r>
              <a:rPr lang="ru-RU" sz="3900" dirty="0" smtClean="0"/>
              <a:t>- «приведение дел в порядок» (письма к родственникам и друзьям, </a:t>
            </a:r>
            <a:r>
              <a:rPr lang="ru-RU" sz="3900" dirty="0" err="1" smtClean="0"/>
              <a:t>раздаривание</a:t>
            </a:r>
            <a:r>
              <a:rPr lang="ru-RU" sz="3900" dirty="0" smtClean="0"/>
              <a:t> личных вещей).</a:t>
            </a:r>
            <a:endParaRPr lang="ru-RU" sz="39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 descr="http://b2buhgalteria.ru/wp-content/uploads/2014/04/chelovechek-s-vosklitsatelnym-zank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43000" cy="2914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9541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8C1656-30C9-462F-A14D-93C2D86BF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849" y="57152"/>
            <a:ext cx="10253272" cy="1561786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43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Коммуникативные индикаторы суицидального риска</a:t>
            </a:r>
            <a:endParaRPr lang="ru-RU" sz="43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AutoShape 6" descr="https://youngparentoutreach.com/wp-content/uploads/2012/09/bullyi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youngparentoutreach.com/wp-content/uploads/2012/09/bullyin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s://youngparentoutreach.com/wp-content/uploads/2012/09/bullying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youngparentoutreach.com/wp-content/uploads/2012/09/bullying.jpg"/>
          <p:cNvSpPr>
            <a:spLocks noChangeAspect="1" noChangeArrowheads="1"/>
          </p:cNvSpPr>
          <p:nvPr/>
        </p:nvSpPr>
        <p:spPr bwMode="auto">
          <a:xfrm>
            <a:off x="8094688" y="312737"/>
            <a:ext cx="3762531" cy="7665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AutoShape 14" descr="https://youngparentoutreach.com/wp-content/uploads/2012/09/bullying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4" descr="http://b2buhgalteria.ru/wp-content/uploads/2014/04/chelovechek-s-vosklitsatelnym-zank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43000" cy="2914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113612" y="1186219"/>
            <a:ext cx="10078387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разрешающие установки к суицидальному поведению;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негативная триада;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неспособность увидеть иные приемлемые пути решения проблемы;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- наличие суицидальных мыслей, намерений, планов;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импульсивность как характерологическая черта;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доступность средств суицида.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32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3830" y="365125"/>
            <a:ext cx="9953468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Эмоциональные индикаторы суицидального риска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68446" y="1825625"/>
            <a:ext cx="9413823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- амбивалентность по отношению к жизни;</a:t>
            </a:r>
          </a:p>
          <a:p>
            <a:pPr>
              <a:lnSpc>
                <a:spcPct val="150000"/>
              </a:lnSpc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- депрессивное настроение: безразличие к своей судьбе, подавленность, безнадёжность, отчаяние;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- переживание горя.</a:t>
            </a:r>
          </a:p>
          <a:p>
            <a:endParaRPr lang="ru-RU" dirty="0"/>
          </a:p>
        </p:txBody>
      </p:sp>
      <p:pic>
        <p:nvPicPr>
          <p:cNvPr id="4" name="Picture 4" descr="http://b2buhgalteria.ru/wp-content/uploads/2014/04/chelovechek-s-vosklitsatelnym-zank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43000" cy="2914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438" y="389744"/>
            <a:ext cx="11536732" cy="494675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Подросток с любыми признаками суицидальной активности должен находиться под постоянным наблюдением взрослых, которое должно быть неназойливым и тактичным. 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Подростка нельзя предоставлять самому себе!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638" y="1064302"/>
            <a:ext cx="117203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dirty="0" smtClean="0"/>
          </a:p>
          <a:p>
            <a:pPr algn="ctr"/>
            <a:endParaRPr lang="ru-RU" sz="540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 descr="http://metalist.ptu.org.ua/wp-content/uploads/2015/10/Voprosyi-i-otvety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4290" y="5261548"/>
            <a:ext cx="4161212" cy="140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3382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3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Средства решения проблем </a:t>
            </a: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373444" y="974362"/>
            <a:ext cx="9818556" cy="5561349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3600" u="sng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3600" u="sng" dirty="0" smtClean="0">
                <a:latin typeface="Arial" pitchFamily="34" charset="0"/>
                <a:cs typeface="Arial" pitchFamily="34" charset="0"/>
              </a:rPr>
              <a:t>Внутренние ресурсы </a:t>
            </a:r>
          </a:p>
          <a:p>
            <a:pPr algn="ctr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инстинкт самосохранения,</a:t>
            </a:r>
          </a:p>
          <a:p>
            <a:pPr algn="ctr">
              <a:buNone/>
            </a:pP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интеллект, социальный опыт, коммуникативный потенциал, позитивный опыт решения проблем)</a:t>
            </a:r>
          </a:p>
          <a:p>
            <a:pPr>
              <a:buNone/>
            </a:pP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3600" u="sng" dirty="0" smtClean="0">
                <a:latin typeface="Arial" pitchFamily="34" charset="0"/>
                <a:cs typeface="Arial" pitchFamily="34" charset="0"/>
              </a:rPr>
              <a:t>Внешние ресурсы </a:t>
            </a:r>
          </a:p>
          <a:p>
            <a:pPr algn="ctr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поддержка, помощь, психотерапия)</a:t>
            </a:r>
          </a:p>
          <a:p>
            <a:endParaRPr lang="ru-RU" sz="5400" dirty="0" smtClean="0"/>
          </a:p>
          <a:p>
            <a:pPr>
              <a:buNone/>
            </a:pPr>
            <a:endParaRPr lang="ru-RU" sz="5400" b="1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6" descr="http://irinausova.ru/wp-content/uploads/2013/03/man-back-to-bac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3195" cy="281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182880"/>
            <a:ext cx="11049000" cy="157096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Что вы можете сделать ?</a:t>
            </a:r>
            <a:r>
              <a:rPr lang="ru-RU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Comic Sans MS" panose="030F0702030302020204" pitchFamily="66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2698" y="1034321"/>
            <a:ext cx="115195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будьте внимательны к своему ребёнку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умейте показывать свою любовь к нему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откровенно разговаривайте с ним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умейте слушать ребёнка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не бойтесь прямо спросить о самоубийстве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не оставляйте ребёнка один на один с проблемой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предлагайте конструктивные подходы к решению проблемы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вселяйте надежду, что любая ситуация может разрешиться конструктивно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привлеките к оказанию поддержки значимых для ребёнка лиц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обратитесь за помощью к специалистам</a:t>
            </a:r>
          </a:p>
          <a:p>
            <a:endParaRPr lang="ru-RU" sz="28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6" descr="http://irinausova.ru/wp-content/uploads/2013/03/man-back-to-bac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74071" y="359764"/>
            <a:ext cx="2813195" cy="281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134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3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Чего нельзя делать?</a:t>
            </a:r>
            <a:endParaRPr lang="ru-RU" sz="4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9234"/>
            <a:ext cx="11692328" cy="568876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dirty="0" smtClean="0"/>
          </a:p>
          <a:p>
            <a:r>
              <a:rPr lang="ru-RU" sz="4000" dirty="0" smtClean="0"/>
              <a:t>-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не читайте нотации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- не игнорируйте человека, его желание получить внимание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- не говорите «Разве это проблема?», «Ты живешь лучше других» и т.д.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- не спорьте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- не предлагайте неоправданных утешений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- не смейтесь над подростком</a:t>
            </a:r>
          </a:p>
          <a:p>
            <a:pPr lvl="0">
              <a:buNone/>
            </a:pPr>
            <a:endParaRPr lang="ru-RU" sz="3800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4" name="Picture 6" descr="http://irinausova.ru/wp-content/uploads/2013/03/man-back-to-bac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78805" y="299804"/>
            <a:ext cx="2813195" cy="281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4518</TotalTime>
  <Words>612</Words>
  <Application>Microsoft Office PowerPoint</Application>
  <PresentationFormat>Произвольный</PresentationFormat>
  <Paragraphs>104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Индикаторы суицидального риска и средства решения проблем</vt:lpstr>
      <vt:lpstr>   Ситуационные индикаторы  суицидального риска  </vt:lpstr>
      <vt:lpstr>      Поведенческие индикаторы суицидального риска   </vt:lpstr>
      <vt:lpstr>Коммуникативные индикаторы суицидального риска</vt:lpstr>
      <vt:lpstr>Эмоциональные индикаторы суицидального риска</vt:lpstr>
      <vt:lpstr>Слайд 6</vt:lpstr>
      <vt:lpstr>Средства решения проблем  </vt:lpstr>
      <vt:lpstr>Что вы можете сделать ?  </vt:lpstr>
      <vt:lpstr>Чего нельзя делать?</vt:lpstr>
      <vt:lpstr>  Что можно сделать для того,  чтобы помочь ?   </vt:lpstr>
      <vt:lpstr>Потребность в любви</vt:lpstr>
      <vt:lpstr>Слайд 12</vt:lpstr>
      <vt:lpstr>Техника «Я – высказывание»</vt:lpstr>
      <vt:lpstr>Ситуация 1</vt:lpstr>
      <vt:lpstr>Ситуация 2</vt:lpstr>
      <vt:lpstr>Ситуация 3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Разные подходы к проблеме «буллинга»,  участники и их характеристики.</dc:title>
  <dc:creator>Katya</dc:creator>
  <cp:lastModifiedBy>HP</cp:lastModifiedBy>
  <cp:revision>305</cp:revision>
  <dcterms:created xsi:type="dcterms:W3CDTF">2018-03-18T19:30:16Z</dcterms:created>
  <dcterms:modified xsi:type="dcterms:W3CDTF">2021-08-16T08:58:11Z</dcterms:modified>
</cp:coreProperties>
</file>