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1" r:id="rId2"/>
    <p:sldId id="257" r:id="rId3"/>
    <p:sldId id="265" r:id="rId4"/>
    <p:sldId id="273" r:id="rId5"/>
    <p:sldId id="290" r:id="rId6"/>
    <p:sldId id="321" r:id="rId7"/>
    <p:sldId id="293" r:id="rId8"/>
    <p:sldId id="324" r:id="rId9"/>
    <p:sldId id="279" r:id="rId10"/>
    <p:sldId id="322" r:id="rId11"/>
    <p:sldId id="260" r:id="rId12"/>
    <p:sldId id="300" r:id="rId13"/>
    <p:sldId id="280" r:id="rId14"/>
    <p:sldId id="323" r:id="rId15"/>
    <p:sldId id="319" r:id="rId16"/>
    <p:sldId id="32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 snapToGrid="0">
      <p:cViewPr varScale="1">
        <p:scale>
          <a:sx n="64" d="100"/>
          <a:sy n="64" d="100"/>
        </p:scale>
        <p:origin x="-9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F37AA0-9243-492A-A712-B87C2D3876C7}" type="doc">
      <dgm:prSet loTypeId="urn:microsoft.com/office/officeart/2005/8/layout/target3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C1BEFF2C-90D1-4FD6-9300-C38C58DAB651}">
      <dgm:prSet custT="1"/>
      <dgm:spPr/>
      <dgm:t>
        <a:bodyPr/>
        <a:lstStyle/>
        <a:p>
          <a:pPr rtl="0"/>
          <a:r>
            <a:rPr lang="ru-RU" sz="4000" b="1" dirty="0" smtClean="0">
              <a:solidFill>
                <a:srgbClr val="002060"/>
              </a:solidFill>
              <a:latin typeface="Comic Sans MS" panose="030F0702030302020204" pitchFamily="66" charset="0"/>
            </a:rPr>
            <a:t>ПРИНИМАЕМ</a:t>
          </a:r>
          <a:endParaRPr lang="ru-RU" sz="4000" dirty="0">
            <a:solidFill>
              <a:srgbClr val="002060"/>
            </a:solidFill>
          </a:endParaRPr>
        </a:p>
      </dgm:t>
    </dgm:pt>
    <dgm:pt modelId="{FCAE976B-A494-45FA-B5D5-92DE3EADBEEA}" type="parTrans" cxnId="{92F59DC7-E1F1-435B-A22C-AF3FB0613EB9}">
      <dgm:prSet/>
      <dgm:spPr/>
      <dgm:t>
        <a:bodyPr/>
        <a:lstStyle/>
        <a:p>
          <a:endParaRPr lang="ru-RU"/>
        </a:p>
      </dgm:t>
    </dgm:pt>
    <dgm:pt modelId="{4238365D-7959-4E8E-8548-33CA33DAA75A}" type="sibTrans" cxnId="{92F59DC7-E1F1-435B-A22C-AF3FB0613EB9}">
      <dgm:prSet/>
      <dgm:spPr/>
      <dgm:t>
        <a:bodyPr/>
        <a:lstStyle/>
        <a:p>
          <a:endParaRPr lang="ru-RU"/>
        </a:p>
      </dgm:t>
    </dgm:pt>
    <dgm:pt modelId="{EA14AB8D-93BC-4482-A0CE-2907861B3EE5}">
      <dgm:prSet custT="1"/>
      <dgm:spPr/>
      <dgm:t>
        <a:bodyPr/>
        <a:lstStyle/>
        <a:p>
          <a:pPr rtl="0"/>
          <a:r>
            <a:rPr lang="ru-RU" sz="4000" b="1" dirty="0" smtClean="0">
              <a:solidFill>
                <a:srgbClr val="7030A0"/>
              </a:solidFill>
              <a:latin typeface="Comic Sans MS" panose="030F0702030302020204" pitchFamily="66" charset="0"/>
            </a:rPr>
            <a:t>ПОНИМАЕМ</a:t>
          </a:r>
          <a:endParaRPr lang="ru-RU" sz="4000" dirty="0"/>
        </a:p>
      </dgm:t>
    </dgm:pt>
    <dgm:pt modelId="{980D1623-B70B-4F46-AE45-4A47A0D11855}" type="parTrans" cxnId="{D679BF29-722A-4367-BF78-59D6BE917E31}">
      <dgm:prSet/>
      <dgm:spPr/>
      <dgm:t>
        <a:bodyPr/>
        <a:lstStyle/>
        <a:p>
          <a:endParaRPr lang="ru-RU"/>
        </a:p>
      </dgm:t>
    </dgm:pt>
    <dgm:pt modelId="{2416AF27-7F8D-47DB-9EE1-85B385DF9CFD}" type="sibTrans" cxnId="{D679BF29-722A-4367-BF78-59D6BE917E31}">
      <dgm:prSet/>
      <dgm:spPr/>
      <dgm:t>
        <a:bodyPr/>
        <a:lstStyle/>
        <a:p>
          <a:endParaRPr lang="ru-RU"/>
        </a:p>
      </dgm:t>
    </dgm:pt>
    <dgm:pt modelId="{6AC1E806-B177-46A3-9BE2-EC0F7F94A2FF}">
      <dgm:prSet custT="1"/>
      <dgm:spPr/>
      <dgm:t>
        <a:bodyPr/>
        <a:lstStyle/>
        <a:p>
          <a:pPr rtl="0"/>
          <a:r>
            <a:rPr lang="ru-RU" sz="4000" b="1" dirty="0" smtClean="0">
              <a:solidFill>
                <a:srgbClr val="C00000"/>
              </a:solidFill>
              <a:latin typeface="Comic Sans MS" panose="030F0702030302020204" pitchFamily="66" charset="0"/>
            </a:rPr>
            <a:t>ПОДДЕРЖИВАЕМ</a:t>
          </a:r>
          <a:endParaRPr lang="ru-RU" sz="4000" dirty="0">
            <a:solidFill>
              <a:srgbClr val="C00000"/>
            </a:solidFill>
          </a:endParaRPr>
        </a:p>
      </dgm:t>
    </dgm:pt>
    <dgm:pt modelId="{7439D186-FC82-406B-8D9D-1321BCC6F3BB}" type="parTrans" cxnId="{027913C9-B457-4A62-96B9-DCE67EAC5E75}">
      <dgm:prSet/>
      <dgm:spPr/>
      <dgm:t>
        <a:bodyPr/>
        <a:lstStyle/>
        <a:p>
          <a:endParaRPr lang="ru-RU"/>
        </a:p>
      </dgm:t>
    </dgm:pt>
    <dgm:pt modelId="{C22915F3-B240-4C4E-A508-5B59DE3559FE}" type="sibTrans" cxnId="{027913C9-B457-4A62-96B9-DCE67EAC5E75}">
      <dgm:prSet/>
      <dgm:spPr/>
      <dgm:t>
        <a:bodyPr/>
        <a:lstStyle/>
        <a:p>
          <a:endParaRPr lang="ru-RU"/>
        </a:p>
      </dgm:t>
    </dgm:pt>
    <dgm:pt modelId="{849222CF-4ADA-429B-B02E-CDEA18083041}" type="pres">
      <dgm:prSet presAssocID="{23F37AA0-9243-492A-A712-B87C2D3876C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0F2F2A-E730-45FA-AC46-6F03019CB79C}" type="pres">
      <dgm:prSet presAssocID="{C1BEFF2C-90D1-4FD6-9300-C38C58DAB651}" presName="circle1" presStyleLbl="node1" presStyleIdx="0" presStyleCnt="3"/>
      <dgm:spPr/>
      <dgm:t>
        <a:bodyPr/>
        <a:lstStyle/>
        <a:p>
          <a:endParaRPr lang="ru-RU"/>
        </a:p>
      </dgm:t>
    </dgm:pt>
    <dgm:pt modelId="{50FB9F57-3347-43E1-A199-D2500CAA7EF3}" type="pres">
      <dgm:prSet presAssocID="{C1BEFF2C-90D1-4FD6-9300-C38C58DAB651}" presName="space" presStyleCnt="0"/>
      <dgm:spPr/>
      <dgm:t>
        <a:bodyPr/>
        <a:lstStyle/>
        <a:p>
          <a:endParaRPr lang="ru-RU"/>
        </a:p>
      </dgm:t>
    </dgm:pt>
    <dgm:pt modelId="{2592BB66-EC44-4C8F-9799-EDD931B627D0}" type="pres">
      <dgm:prSet presAssocID="{C1BEFF2C-90D1-4FD6-9300-C38C58DAB651}" presName="rect1" presStyleLbl="alignAcc1" presStyleIdx="0" presStyleCnt="3"/>
      <dgm:spPr/>
      <dgm:t>
        <a:bodyPr/>
        <a:lstStyle/>
        <a:p>
          <a:endParaRPr lang="ru-RU"/>
        </a:p>
      </dgm:t>
    </dgm:pt>
    <dgm:pt modelId="{0EDF8A04-5517-4DD3-BD2A-7B8B5A7DE321}" type="pres">
      <dgm:prSet presAssocID="{EA14AB8D-93BC-4482-A0CE-2907861B3EE5}" presName="vertSpace2" presStyleLbl="node1" presStyleIdx="0" presStyleCnt="3"/>
      <dgm:spPr/>
      <dgm:t>
        <a:bodyPr/>
        <a:lstStyle/>
        <a:p>
          <a:endParaRPr lang="ru-RU"/>
        </a:p>
      </dgm:t>
    </dgm:pt>
    <dgm:pt modelId="{641FEE64-027A-4848-B157-D179ED003710}" type="pres">
      <dgm:prSet presAssocID="{EA14AB8D-93BC-4482-A0CE-2907861B3EE5}" presName="circle2" presStyleLbl="node1" presStyleIdx="1" presStyleCnt="3"/>
      <dgm:spPr/>
      <dgm:t>
        <a:bodyPr/>
        <a:lstStyle/>
        <a:p>
          <a:endParaRPr lang="ru-RU"/>
        </a:p>
      </dgm:t>
    </dgm:pt>
    <dgm:pt modelId="{A55FC41E-7950-48EE-993D-E6A0CFF620A5}" type="pres">
      <dgm:prSet presAssocID="{EA14AB8D-93BC-4482-A0CE-2907861B3EE5}" presName="rect2" presStyleLbl="alignAcc1" presStyleIdx="1" presStyleCnt="3" custLinFactNeighborX="5349" custLinFactNeighborY="0"/>
      <dgm:spPr/>
      <dgm:t>
        <a:bodyPr/>
        <a:lstStyle/>
        <a:p>
          <a:endParaRPr lang="ru-RU"/>
        </a:p>
      </dgm:t>
    </dgm:pt>
    <dgm:pt modelId="{0124F138-EB9A-4381-AAF5-E85F9A44586F}" type="pres">
      <dgm:prSet presAssocID="{6AC1E806-B177-46A3-9BE2-EC0F7F94A2FF}" presName="vertSpace3" presStyleLbl="node1" presStyleIdx="1" presStyleCnt="3"/>
      <dgm:spPr/>
      <dgm:t>
        <a:bodyPr/>
        <a:lstStyle/>
        <a:p>
          <a:endParaRPr lang="ru-RU"/>
        </a:p>
      </dgm:t>
    </dgm:pt>
    <dgm:pt modelId="{B6C146C4-3A22-49B0-9365-7F84B9BC3EEA}" type="pres">
      <dgm:prSet presAssocID="{6AC1E806-B177-46A3-9BE2-EC0F7F94A2FF}" presName="circle3" presStyleLbl="node1" presStyleIdx="2" presStyleCnt="3"/>
      <dgm:spPr/>
      <dgm:t>
        <a:bodyPr/>
        <a:lstStyle/>
        <a:p>
          <a:endParaRPr lang="ru-RU"/>
        </a:p>
      </dgm:t>
    </dgm:pt>
    <dgm:pt modelId="{04BBD5D6-FA33-4C4D-BB9E-961766AA75EC}" type="pres">
      <dgm:prSet presAssocID="{6AC1E806-B177-46A3-9BE2-EC0F7F94A2FF}" presName="rect3" presStyleLbl="alignAcc1" presStyleIdx="2" presStyleCnt="3" custLinFactNeighborX="539"/>
      <dgm:spPr/>
      <dgm:t>
        <a:bodyPr/>
        <a:lstStyle/>
        <a:p>
          <a:endParaRPr lang="ru-RU"/>
        </a:p>
      </dgm:t>
    </dgm:pt>
    <dgm:pt modelId="{CBDF28CE-410B-42CF-A644-6E13012FB911}" type="pres">
      <dgm:prSet presAssocID="{C1BEFF2C-90D1-4FD6-9300-C38C58DAB651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B35C4-149D-4912-B226-4FE64984D6FF}" type="pres">
      <dgm:prSet presAssocID="{EA14AB8D-93BC-4482-A0CE-2907861B3EE5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E139A-52D1-4450-B53D-D3867D776307}" type="pres">
      <dgm:prSet presAssocID="{6AC1E806-B177-46A3-9BE2-EC0F7F94A2FF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079F94-8A36-46DF-A7BF-3228A7498FEE}" type="presOf" srcId="{EA14AB8D-93BC-4482-A0CE-2907861B3EE5}" destId="{ADFB35C4-149D-4912-B226-4FE64984D6FF}" srcOrd="1" destOrd="0" presId="urn:microsoft.com/office/officeart/2005/8/layout/target3"/>
    <dgm:cxn modelId="{D679BF29-722A-4367-BF78-59D6BE917E31}" srcId="{23F37AA0-9243-492A-A712-B87C2D3876C7}" destId="{EA14AB8D-93BC-4482-A0CE-2907861B3EE5}" srcOrd="1" destOrd="0" parTransId="{980D1623-B70B-4F46-AE45-4A47A0D11855}" sibTransId="{2416AF27-7F8D-47DB-9EE1-85B385DF9CFD}"/>
    <dgm:cxn modelId="{67EC87F1-6650-4929-9373-2649A82DF53C}" type="presOf" srcId="{C1BEFF2C-90D1-4FD6-9300-C38C58DAB651}" destId="{CBDF28CE-410B-42CF-A644-6E13012FB911}" srcOrd="1" destOrd="0" presId="urn:microsoft.com/office/officeart/2005/8/layout/target3"/>
    <dgm:cxn modelId="{92F59DC7-E1F1-435B-A22C-AF3FB0613EB9}" srcId="{23F37AA0-9243-492A-A712-B87C2D3876C7}" destId="{C1BEFF2C-90D1-4FD6-9300-C38C58DAB651}" srcOrd="0" destOrd="0" parTransId="{FCAE976B-A494-45FA-B5D5-92DE3EADBEEA}" sibTransId="{4238365D-7959-4E8E-8548-33CA33DAA75A}"/>
    <dgm:cxn modelId="{61B17757-CF42-43B6-BE60-0F1A2E2CA52E}" type="presOf" srcId="{6AC1E806-B177-46A3-9BE2-EC0F7F94A2FF}" destId="{04BBD5D6-FA33-4C4D-BB9E-961766AA75EC}" srcOrd="0" destOrd="0" presId="urn:microsoft.com/office/officeart/2005/8/layout/target3"/>
    <dgm:cxn modelId="{0366AE92-ADBB-47C7-8DE5-19E3873003F2}" type="presOf" srcId="{23F37AA0-9243-492A-A712-B87C2D3876C7}" destId="{849222CF-4ADA-429B-B02E-CDEA18083041}" srcOrd="0" destOrd="0" presId="urn:microsoft.com/office/officeart/2005/8/layout/target3"/>
    <dgm:cxn modelId="{3A21384A-BFB0-4258-937F-3F1365179758}" type="presOf" srcId="{6AC1E806-B177-46A3-9BE2-EC0F7F94A2FF}" destId="{F62E139A-52D1-4450-B53D-D3867D776307}" srcOrd="1" destOrd="0" presId="urn:microsoft.com/office/officeart/2005/8/layout/target3"/>
    <dgm:cxn modelId="{E6794C51-F0C8-4FAF-9A5B-1F7FC85ABF80}" type="presOf" srcId="{EA14AB8D-93BC-4482-A0CE-2907861B3EE5}" destId="{A55FC41E-7950-48EE-993D-E6A0CFF620A5}" srcOrd="0" destOrd="0" presId="urn:microsoft.com/office/officeart/2005/8/layout/target3"/>
    <dgm:cxn modelId="{BB62A172-4092-497C-8265-56FF415B4C10}" type="presOf" srcId="{C1BEFF2C-90D1-4FD6-9300-C38C58DAB651}" destId="{2592BB66-EC44-4C8F-9799-EDD931B627D0}" srcOrd="0" destOrd="0" presId="urn:microsoft.com/office/officeart/2005/8/layout/target3"/>
    <dgm:cxn modelId="{027913C9-B457-4A62-96B9-DCE67EAC5E75}" srcId="{23F37AA0-9243-492A-A712-B87C2D3876C7}" destId="{6AC1E806-B177-46A3-9BE2-EC0F7F94A2FF}" srcOrd="2" destOrd="0" parTransId="{7439D186-FC82-406B-8D9D-1321BCC6F3BB}" sibTransId="{C22915F3-B240-4C4E-A508-5B59DE3559FE}"/>
    <dgm:cxn modelId="{71E24132-9212-41D2-8961-242DA17CA312}" type="presParOf" srcId="{849222CF-4ADA-429B-B02E-CDEA18083041}" destId="{E20F2F2A-E730-45FA-AC46-6F03019CB79C}" srcOrd="0" destOrd="0" presId="urn:microsoft.com/office/officeart/2005/8/layout/target3"/>
    <dgm:cxn modelId="{BA80AB4F-10A3-40E8-B5A0-845791D0F300}" type="presParOf" srcId="{849222CF-4ADA-429B-B02E-CDEA18083041}" destId="{50FB9F57-3347-43E1-A199-D2500CAA7EF3}" srcOrd="1" destOrd="0" presId="urn:microsoft.com/office/officeart/2005/8/layout/target3"/>
    <dgm:cxn modelId="{C72188BE-50A5-4AC1-A719-EA77CFE3DF28}" type="presParOf" srcId="{849222CF-4ADA-429B-B02E-CDEA18083041}" destId="{2592BB66-EC44-4C8F-9799-EDD931B627D0}" srcOrd="2" destOrd="0" presId="urn:microsoft.com/office/officeart/2005/8/layout/target3"/>
    <dgm:cxn modelId="{907BD34D-CD23-4155-8779-B92592505BB1}" type="presParOf" srcId="{849222CF-4ADA-429B-B02E-CDEA18083041}" destId="{0EDF8A04-5517-4DD3-BD2A-7B8B5A7DE321}" srcOrd="3" destOrd="0" presId="urn:microsoft.com/office/officeart/2005/8/layout/target3"/>
    <dgm:cxn modelId="{43FCFB7D-8357-44BF-8536-6D0EECAC4C4C}" type="presParOf" srcId="{849222CF-4ADA-429B-B02E-CDEA18083041}" destId="{641FEE64-027A-4848-B157-D179ED003710}" srcOrd="4" destOrd="0" presId="urn:microsoft.com/office/officeart/2005/8/layout/target3"/>
    <dgm:cxn modelId="{688D7FB4-30C0-4FC8-A087-8477C2EB90A4}" type="presParOf" srcId="{849222CF-4ADA-429B-B02E-CDEA18083041}" destId="{A55FC41E-7950-48EE-993D-E6A0CFF620A5}" srcOrd="5" destOrd="0" presId="urn:microsoft.com/office/officeart/2005/8/layout/target3"/>
    <dgm:cxn modelId="{0E99BBF3-9E18-4364-99C7-3FF0B04EF9E8}" type="presParOf" srcId="{849222CF-4ADA-429B-B02E-CDEA18083041}" destId="{0124F138-EB9A-4381-AAF5-E85F9A44586F}" srcOrd="6" destOrd="0" presId="urn:microsoft.com/office/officeart/2005/8/layout/target3"/>
    <dgm:cxn modelId="{ECEE1DEB-9D18-4814-BD49-2010CB6B135A}" type="presParOf" srcId="{849222CF-4ADA-429B-B02E-CDEA18083041}" destId="{B6C146C4-3A22-49B0-9365-7F84B9BC3EEA}" srcOrd="7" destOrd="0" presId="urn:microsoft.com/office/officeart/2005/8/layout/target3"/>
    <dgm:cxn modelId="{963C3246-9167-4107-93B0-67BD7BAF3F84}" type="presParOf" srcId="{849222CF-4ADA-429B-B02E-CDEA18083041}" destId="{04BBD5D6-FA33-4C4D-BB9E-961766AA75EC}" srcOrd="8" destOrd="0" presId="urn:microsoft.com/office/officeart/2005/8/layout/target3"/>
    <dgm:cxn modelId="{57F97040-45B0-4B5E-B18D-8EDAB48ABB03}" type="presParOf" srcId="{849222CF-4ADA-429B-B02E-CDEA18083041}" destId="{CBDF28CE-410B-42CF-A644-6E13012FB911}" srcOrd="9" destOrd="0" presId="urn:microsoft.com/office/officeart/2005/8/layout/target3"/>
    <dgm:cxn modelId="{2A9ACD41-676E-4CEA-984D-945447A60871}" type="presParOf" srcId="{849222CF-4ADA-429B-B02E-CDEA18083041}" destId="{ADFB35C4-149D-4912-B226-4FE64984D6FF}" srcOrd="10" destOrd="0" presId="urn:microsoft.com/office/officeart/2005/8/layout/target3"/>
    <dgm:cxn modelId="{308DF013-E3E7-4741-BC78-D3E4C0D6421C}" type="presParOf" srcId="{849222CF-4ADA-429B-B02E-CDEA18083041}" destId="{F62E139A-52D1-4450-B53D-D3867D776307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0F2F2A-E730-45FA-AC46-6F03019CB79C}">
      <dsp:nvSpPr>
        <dsp:cNvPr id="0" name=""/>
        <dsp:cNvSpPr/>
      </dsp:nvSpPr>
      <dsp:spPr>
        <a:xfrm>
          <a:off x="0" y="0"/>
          <a:ext cx="4351338" cy="435133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92BB66-EC44-4C8F-9799-EDD931B627D0}">
      <dsp:nvSpPr>
        <dsp:cNvPr id="0" name=""/>
        <dsp:cNvSpPr/>
      </dsp:nvSpPr>
      <dsp:spPr>
        <a:xfrm>
          <a:off x="2175669" y="0"/>
          <a:ext cx="8339931" cy="4351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002060"/>
              </a:solidFill>
              <a:latin typeface="Comic Sans MS" panose="030F0702030302020204" pitchFamily="66" charset="0"/>
            </a:rPr>
            <a:t>ПРИНИМАЕМ</a:t>
          </a:r>
          <a:endParaRPr lang="ru-RU" sz="4000" kern="1200" dirty="0">
            <a:solidFill>
              <a:srgbClr val="002060"/>
            </a:solidFill>
          </a:endParaRPr>
        </a:p>
      </dsp:txBody>
      <dsp:txXfrm>
        <a:off x="2175669" y="0"/>
        <a:ext cx="8339931" cy="1305404"/>
      </dsp:txXfrm>
    </dsp:sp>
    <dsp:sp modelId="{641FEE64-027A-4848-B157-D179ED003710}">
      <dsp:nvSpPr>
        <dsp:cNvPr id="0" name=""/>
        <dsp:cNvSpPr/>
      </dsp:nvSpPr>
      <dsp:spPr>
        <a:xfrm>
          <a:off x="761485" y="1305404"/>
          <a:ext cx="2828366" cy="282836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FC41E-7950-48EE-993D-E6A0CFF620A5}">
      <dsp:nvSpPr>
        <dsp:cNvPr id="0" name=""/>
        <dsp:cNvSpPr/>
      </dsp:nvSpPr>
      <dsp:spPr>
        <a:xfrm>
          <a:off x="2175669" y="1305404"/>
          <a:ext cx="8339931" cy="2828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-370661"/>
              <a:satOff val="5772"/>
              <a:lumOff val="287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7030A0"/>
              </a:solidFill>
              <a:latin typeface="Comic Sans MS" panose="030F0702030302020204" pitchFamily="66" charset="0"/>
            </a:rPr>
            <a:t>ПОНИМАЕМ</a:t>
          </a:r>
          <a:endParaRPr lang="ru-RU" sz="4000" kern="1200" dirty="0"/>
        </a:p>
      </dsp:txBody>
      <dsp:txXfrm>
        <a:off x="2175669" y="1305404"/>
        <a:ext cx="8339931" cy="1305399"/>
      </dsp:txXfrm>
    </dsp:sp>
    <dsp:sp modelId="{B6C146C4-3A22-49B0-9365-7F84B9BC3EEA}">
      <dsp:nvSpPr>
        <dsp:cNvPr id="0" name=""/>
        <dsp:cNvSpPr/>
      </dsp:nvSpPr>
      <dsp:spPr>
        <a:xfrm>
          <a:off x="1522968" y="2610804"/>
          <a:ext cx="1305400" cy="130540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BBD5D6-FA33-4C4D-BB9E-961766AA75EC}">
      <dsp:nvSpPr>
        <dsp:cNvPr id="0" name=""/>
        <dsp:cNvSpPr/>
      </dsp:nvSpPr>
      <dsp:spPr>
        <a:xfrm>
          <a:off x="2175669" y="2610804"/>
          <a:ext cx="8339931" cy="130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-370661"/>
              <a:satOff val="5772"/>
              <a:lumOff val="287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C00000"/>
              </a:solidFill>
              <a:latin typeface="Comic Sans MS" panose="030F0702030302020204" pitchFamily="66" charset="0"/>
            </a:rPr>
            <a:t>ПОДДЕРЖИВАЕМ</a:t>
          </a:r>
          <a:endParaRPr lang="ru-RU" sz="4000" kern="1200" dirty="0">
            <a:solidFill>
              <a:srgbClr val="C00000"/>
            </a:solidFill>
          </a:endParaRPr>
        </a:p>
      </dsp:txBody>
      <dsp:txXfrm>
        <a:off x="2175669" y="2610804"/>
        <a:ext cx="8339931" cy="1305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0F39-72B4-442B-9994-9E3BC4F2C961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B3232-B306-4FCB-B494-3CC7B56F8B4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2151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25D1C-1B2E-433A-B756-CD9912C57B1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8928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B08E623-02BE-4BA9-B506-C6B87C0A6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6A2040-36CD-4729-9FB4-A558BFAFD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F4112A8-BEEA-4FF2-AB4D-583700ADC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2F174A7-11D1-4F10-AB56-2D123E90C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96A815F-07B9-48AB-997E-B8C3FBAD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5263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EB3793-8E53-44E8-9DF7-0FE6779B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F924B3D-2F98-4E2D-BACB-B2D6E3D35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1535FD-92E1-447D-8C6F-3C68ED78E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BA88EF-46B8-45FF-BB9B-7F5C1D92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7A26354-8CB4-4C45-A8CD-B7073308D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088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079FF723-1C7F-432F-8A2B-63AD627B5E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690E2C3-8609-45CD-A03C-EF704DF3B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ACF91D4-5918-4E71-ACCE-EBCF20BB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E234B13-DBF2-4CFA-9AAA-ECB5B0022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FE75F3-FBDB-4353-939E-7EFCCD691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773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8BCD5E-7DE7-4EA7-A1BE-A4FD72738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D87B384-85D1-4546-B223-ABB6953CE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ED54412-8C67-4102-B19F-A43D17B59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4342AF9-5605-4B99-936E-9EB234DE4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DF50592-71E4-478F-A7F2-7A73BA87E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03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34D21C-4C0D-4588-95A5-F19B7E245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27CC984-1C9B-4893-857D-469763835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BE3250D-F787-4071-8800-36C8A62B2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2D200C8-3BFD-406E-9750-D785A820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B32C4D-E43F-4772-A41E-F6CB8EC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4201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11177D-FEAA-4F2F-8361-5C6F41B9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5D676A-994E-4BF8-9FA7-5AA0D8D9E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4F3C696-2942-4A73-8E1C-3D5CD365B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549784A-02B7-4E28-BA11-732F28B67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99F6957-F94E-4179-96BE-B21A2D38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E539B77-2FF5-40A3-A2D6-ABA234CD4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65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962004-4DD4-4D04-896C-A206798F7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558D197-F3F8-46F8-A593-E86A4783C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FE3C7B9-64D4-4FD9-9E7C-5419D6472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FE3871A-C8D6-4346-8C23-98BC594AC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1AA3F16-268D-43E6-AADF-020525A37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D6C15AD-B761-4876-9103-7C461C340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D4E96CD6-FB43-475E-8093-BB4FBCAB9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B7DCAFC-67A0-4941-A2B1-A0DAB48AB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30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1F18AC-20E3-4DF8-A9AE-16295A793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9C55EEF-49D1-497E-89B9-840EC39C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CDD3442-C354-4E22-84D9-59847FFD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A6F4B26-9562-4C29-8F2B-6D53EC96A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06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A8F1C48-4D4A-4448-ACE6-43F3D60FA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91118FD-DFB7-47F6-9316-D5D3DE7BF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CDF54D1-8C15-418E-BF9E-A0E2AA6F2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379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4C3375-ED51-4426-8233-14AB75CA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5E2FD35-737C-428A-A6CD-3AE9FC7B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94EB61F-9204-447C-88DB-6CF6C812A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1F9C079-63E8-4724-82A6-5A177D653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F16D183-2E02-4371-ADB0-AC9B19D17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2B27747-8730-4FAE-8307-BD6120BE0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143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62A819-C036-46C0-9D8B-A485C5035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8A3E24D-7AEB-480B-BF9C-56CA73F59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168220D-F204-4D94-A143-D5D7109D6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F69CD0B-2ED7-4228-9244-D803C5C0D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9AB76AE-E7FB-47B8-9B91-03A6178B1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77EB057-5AF2-4D3D-9FAB-46196460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402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D51FD8-F9E3-493C-B55F-1B6CF502F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B6BFC6A-541A-441B-8C31-DB1A0F067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0D549B2-D90F-40BA-BF3C-D6CE00B38E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2E564-4607-434D-A25E-2EEDF7A71837}" type="datetimeFigureOut">
              <a:rPr lang="ru-RU" smtClean="0"/>
              <a:pPr/>
              <a:t>29.08.2021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E9BECA3-C39F-4D5A-B361-B34168373C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9868C8-B4CF-48A7-8532-94E879E1B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E7841-58EC-41A4-B380-67A8096CE7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694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8446" y="509666"/>
            <a:ext cx="9368852" cy="256331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Советы психолога </a:t>
            </a:r>
            <a:b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родителям</a:t>
            </a:r>
            <a:endParaRPr lang="ru-RU" sz="7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36302" y="5291528"/>
            <a:ext cx="5741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omic Sans MS" panose="030F0702030302020204" pitchFamily="66" charset="0"/>
              </a:rPr>
              <a:t>Педагог-психолог МБОУ лицей №10 </a:t>
            </a:r>
          </a:p>
          <a:p>
            <a:pPr algn="ctr"/>
            <a:r>
              <a:rPr lang="ru-RU" sz="2000" b="1" dirty="0" err="1" smtClean="0">
                <a:latin typeface="Comic Sans MS" panose="030F0702030302020204" pitchFamily="66" charset="0"/>
              </a:rPr>
              <a:t>Страмаус</a:t>
            </a:r>
            <a:r>
              <a:rPr lang="ru-RU" sz="2000" b="1" dirty="0" smtClean="0">
                <a:latin typeface="Comic Sans MS" panose="030F0702030302020204" pitchFamily="66" charset="0"/>
              </a:rPr>
              <a:t> Наталья Анатольевна</a:t>
            </a:r>
          </a:p>
        </p:txBody>
      </p:sp>
      <p:pic>
        <p:nvPicPr>
          <p:cNvPr id="5" name="Рисунок 4" descr="http://home-ideas.ru/storage/upload_images/2015-10-19/7736/diy-bedroom-decor-ideas-with-75-wall-decor-ideas-pinterest-walldek-com-luxuryjpg_original.jpg"/>
          <p:cNvPicPr/>
          <p:nvPr/>
        </p:nvPicPr>
        <p:blipFill>
          <a:blip r:embed="rId2" cstate="print"/>
          <a:srcRect l="26723" r="31026" b="26332"/>
          <a:stretch>
            <a:fillRect/>
          </a:stretch>
        </p:blipFill>
        <p:spPr bwMode="auto">
          <a:xfrm>
            <a:off x="0" y="1843790"/>
            <a:ext cx="3807502" cy="50142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250993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Социально –демографические факторы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872" y="1169234"/>
            <a:ext cx="11692328" cy="5688766"/>
          </a:xfrm>
        </p:spPr>
        <p:txBody>
          <a:bodyPr>
            <a:normAutofit/>
          </a:bodyPr>
          <a:lstStyle/>
          <a:p>
            <a:pPr lvl="0"/>
            <a:r>
              <a:rPr lang="ru-RU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/>
            </a:r>
            <a:br>
              <a:rPr lang="ru-RU" u="sng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3600" dirty="0" smtClean="0"/>
              <a:t> </a:t>
            </a:r>
            <a:r>
              <a:rPr lang="ru-RU" sz="3800" u="sng" dirty="0" smtClean="0">
                <a:solidFill>
                  <a:srgbClr val="0070C0"/>
                </a:solidFill>
                <a:latin typeface="Comic Sans MS" pitchFamily="66" charset="0"/>
              </a:rPr>
              <a:t>Пол</a:t>
            </a:r>
            <a:r>
              <a:rPr lang="ru-RU" sz="3800" dirty="0" smtClean="0">
                <a:solidFill>
                  <a:srgbClr val="0070C0"/>
                </a:solidFill>
                <a:latin typeface="Comic Sans MS" pitchFamily="66" charset="0"/>
              </a:rPr>
              <a:t> - мужской (уровень суицидов у юношей в три-четыре раза выше, чем у девушек, в то время как у женщин уровень суицидальных попыток примерно в три раза выше).</a:t>
            </a:r>
          </a:p>
          <a:p>
            <a:pPr lvl="0"/>
            <a:r>
              <a:rPr lang="ru-RU" sz="3800" u="sng" dirty="0" smtClean="0">
                <a:solidFill>
                  <a:srgbClr val="0070C0"/>
                </a:solidFill>
                <a:latin typeface="Comic Sans MS" pitchFamily="66" charset="0"/>
              </a:rPr>
              <a:t>Возраст</a:t>
            </a:r>
            <a:r>
              <a:rPr lang="ru-RU" sz="3800" dirty="0" smtClean="0">
                <a:solidFill>
                  <a:srgbClr val="0070C0"/>
                </a:solidFill>
                <a:latin typeface="Comic Sans MS" pitchFamily="66" charset="0"/>
              </a:rPr>
              <a:t> – подростки и молодые люди 14-24 лет.</a:t>
            </a:r>
          </a:p>
          <a:p>
            <a:pPr lvl="0"/>
            <a:r>
              <a:rPr lang="ru-RU" sz="3800" u="sng" dirty="0" smtClean="0">
                <a:solidFill>
                  <a:srgbClr val="0070C0"/>
                </a:solidFill>
                <a:latin typeface="Comic Sans MS" pitchFamily="66" charset="0"/>
              </a:rPr>
              <a:t>Семейная ситуация </a:t>
            </a:r>
            <a:r>
              <a:rPr lang="ru-RU" sz="3800" dirty="0" smtClean="0">
                <a:solidFill>
                  <a:srgbClr val="0070C0"/>
                </a:solidFill>
                <a:latin typeface="Comic Sans MS" pitchFamily="66" charset="0"/>
              </a:rPr>
              <a:t>(непонимание со стороны родителей, безразличное отношение друг к другу и т.п.)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DE8147-DEB9-4F9E-AEA8-5555345A8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3" y="407329"/>
            <a:ext cx="11128717" cy="830629"/>
          </a:xfrm>
          <a:noFill/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Медико-психологические факторы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320" y="1798820"/>
            <a:ext cx="115206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u="sng" dirty="0" smtClean="0">
                <a:solidFill>
                  <a:srgbClr val="C00000"/>
                </a:solidFill>
                <a:latin typeface="Comic Sans MS" pitchFamily="66" charset="0"/>
              </a:rPr>
              <a:t>1.Психическая патология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: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- Депрессия;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- Алкогольная зависимость или зависимость от других </a:t>
            </a:r>
            <a:r>
              <a:rPr lang="ru-RU" sz="3600" dirty="0" err="1" smtClean="0">
                <a:solidFill>
                  <a:srgbClr val="C00000"/>
                </a:solidFill>
                <a:latin typeface="Comic Sans MS" pitchFamily="66" charset="0"/>
              </a:rPr>
              <a:t>психоактивных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 веществ;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- Расстройства личности;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- Циклоидная, сенситивная, </a:t>
            </a:r>
            <a:r>
              <a:rPr lang="ru-RU" sz="3600" dirty="0" err="1" smtClean="0">
                <a:solidFill>
                  <a:srgbClr val="C00000"/>
                </a:solidFill>
                <a:latin typeface="Comic Sans MS" pitchFamily="66" charset="0"/>
              </a:rPr>
              <a:t>эпилептоидная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ru-RU" sz="3600" dirty="0" err="1" smtClean="0">
                <a:solidFill>
                  <a:srgbClr val="C00000"/>
                </a:solidFill>
                <a:latin typeface="Comic Sans MS" pitchFamily="66" charset="0"/>
              </a:rPr>
              <a:t>истероидная</a:t>
            </a:r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 акцентуация характера.</a:t>
            </a: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0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Медико-психологические факторы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1384663"/>
            <a:ext cx="11612879" cy="535670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u="sng" dirty="0" smtClean="0">
                <a:solidFill>
                  <a:srgbClr val="0070C0"/>
                </a:solidFill>
                <a:latin typeface="Comic Sans MS" pitchFamily="66" charset="0"/>
              </a:rPr>
              <a:t>2.Соматическая патология – тяжёлое хроническое прогрессирующее заболевание: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- Врождённые и приобретённые уродства;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- Потеря физиологических функций (зрения, слуха, способности двигаться, утрата половой функции);</a:t>
            </a:r>
          </a:p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- ВИЧ – инфекция.</a:t>
            </a:r>
          </a:p>
          <a:p>
            <a:pPr>
              <a:lnSpc>
                <a:spcPct val="150000"/>
              </a:lnSpc>
              <a:buNone/>
            </a:pPr>
            <a:endParaRPr lang="ru-RU" dirty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58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25F7FC-7DC5-4599-A4D9-F1176A671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47" y="211016"/>
            <a:ext cx="11798106" cy="647113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Биографические факторы</a:t>
            </a:r>
            <a:endParaRPr lang="en-US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225A99-8EFA-41EA-807E-1771557F3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946" y="858129"/>
            <a:ext cx="10970725" cy="5788855"/>
          </a:xfrm>
          <a:noFill/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4000" dirty="0" smtClean="0">
                <a:solidFill>
                  <a:srgbClr val="00B050"/>
                </a:solidFill>
                <a:latin typeface="Comic Sans MS" pitchFamily="66" charset="0"/>
              </a:rPr>
              <a:t>Гомосексуальная ориентация (подростки обоего пола),</a:t>
            </a:r>
          </a:p>
          <a:p>
            <a:pPr lvl="0"/>
            <a:r>
              <a:rPr lang="ru-RU" sz="4000" dirty="0" smtClean="0">
                <a:solidFill>
                  <a:srgbClr val="00B050"/>
                </a:solidFill>
                <a:latin typeface="Comic Sans MS" pitchFamily="66" charset="0"/>
              </a:rPr>
              <a:t>Суицидальные мысли, намерения, попытки в прошлом.</a:t>
            </a:r>
          </a:p>
          <a:p>
            <a:pPr lvl="0"/>
            <a:r>
              <a:rPr lang="ru-RU" sz="4000" dirty="0" smtClean="0">
                <a:solidFill>
                  <a:srgbClr val="00B050"/>
                </a:solidFill>
                <a:latin typeface="Comic Sans MS" pitchFamily="66" charset="0"/>
              </a:rPr>
              <a:t>Суицидальное поведение родственников, близких, друзей, других значимых лиц (музыкальные кумиры и т.д.)</a:t>
            </a:r>
          </a:p>
          <a:p>
            <a:pPr marL="0" indent="0">
              <a:buNone/>
            </a:pPr>
            <a:endParaRPr lang="ru-RU" sz="4000" b="1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4000" b="1" dirty="0">
              <a:solidFill>
                <a:schemeClr val="accent1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				</a:t>
            </a:r>
            <a:endParaRPr lang="en-US" dirty="0"/>
          </a:p>
        </p:txBody>
      </p:sp>
      <p:pic>
        <p:nvPicPr>
          <p:cNvPr id="5" name="Рисунок 4" descr="http://bgcb.ru/mal_im/kniga_otkrytaja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360" y="4306460"/>
            <a:ext cx="4469640" cy="2146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62813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Почему ребёнок решается </a:t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на самоубийство?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нуждается в любви и помощи</a:t>
            </a:r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чувствует себя никому не нужным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не может сам разрешить сам сложную ситуацию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накопилось множество нерешённых проблем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боится наказания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хочет отомстить обидчикам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Comic Sans MS" pitchFamily="66" charset="0"/>
              </a:rPr>
              <a:t>хочет получить кого-то или что-то</a:t>
            </a:r>
            <a:endParaRPr lang="ru-RU" sz="3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374754"/>
            <a:ext cx="11574280" cy="648324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Оказание экстренной психологической помощи детям,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родителям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Всероссийский </a:t>
            </a:r>
            <a:r>
              <a:rPr lang="ru-RU" u="sng" dirty="0">
                <a:latin typeface="Calibri" pitchFamily="34" charset="0"/>
                <a:cs typeface="Calibri" pitchFamily="34" charset="0"/>
              </a:rPr>
              <a:t>Детский телефон </a:t>
            </a:r>
            <a:r>
              <a:rPr lang="ru-RU" u="sng" dirty="0" smtClean="0">
                <a:latin typeface="Calibri" pitchFamily="34" charset="0"/>
                <a:cs typeface="Calibri" pitchFamily="34" charset="0"/>
              </a:rPr>
              <a:t>доверия</a:t>
            </a:r>
            <a:r>
              <a:rPr lang="ru-RU" u="sng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8-800-2000-122</a:t>
            </a:r>
            <a:endParaRPr lang="ru-RU" b="1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ru-RU" u="sng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Горячая </a:t>
            </a:r>
            <a:r>
              <a:rPr lang="ru-RU" u="sng" dirty="0" smtClean="0">
                <a:latin typeface="Calibri" pitchFamily="34" charset="0"/>
                <a:cs typeface="Calibri" pitchFamily="34" charset="0"/>
              </a:rPr>
              <a:t>линия по вопросам </a:t>
            </a:r>
            <a:r>
              <a:rPr lang="ru-RU" u="sng" dirty="0" err="1" smtClean="0">
                <a:latin typeface="Calibri" pitchFamily="34" charset="0"/>
                <a:cs typeface="Calibri" pitchFamily="34" charset="0"/>
              </a:rPr>
              <a:t>интернет-безопасности</a:t>
            </a:r>
            <a:r>
              <a:rPr lang="ru-RU" u="sng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8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800 25 000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15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u="sng" dirty="0" smtClean="0"/>
              <a:t>Контакты </a:t>
            </a:r>
            <a:r>
              <a:rPr lang="ru-RU" u="sng" dirty="0" smtClean="0"/>
              <a:t>педагога-психолога МБОУ лицей №10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Наталья Анатольевна</a:t>
            </a:r>
            <a:endParaRPr lang="ru-RU" dirty="0" smtClean="0"/>
          </a:p>
          <a:p>
            <a:r>
              <a:rPr lang="ru-RU" u="sng" dirty="0" smtClean="0"/>
              <a:t>Телефон</a:t>
            </a:r>
            <a:r>
              <a:rPr lang="ru-RU" dirty="0" smtClean="0"/>
              <a:t>: </a:t>
            </a:r>
            <a:r>
              <a:rPr lang="ru-RU" b="1" dirty="0" smtClean="0"/>
              <a:t>8-9286197139</a:t>
            </a:r>
            <a:endParaRPr lang="ru-RU" dirty="0" smtClean="0"/>
          </a:p>
          <a:p>
            <a:r>
              <a:rPr lang="en-US" u="sng" dirty="0" err="1" smtClean="0"/>
              <a:t>WhatsApp</a:t>
            </a:r>
            <a:r>
              <a:rPr lang="ru-RU" dirty="0" smtClean="0"/>
              <a:t>: </a:t>
            </a:r>
            <a:r>
              <a:rPr lang="ru-RU" b="1" dirty="0" smtClean="0"/>
              <a:t>8-9885399304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u="sng" dirty="0" smtClean="0"/>
              <a:t>Контакты </a:t>
            </a:r>
            <a:r>
              <a:rPr lang="ru-RU" u="sng" dirty="0" smtClean="0"/>
              <a:t>территориального центра – МБУ Центр «Выбор» г. Батайск, ул. Воровского, 21</a:t>
            </a:r>
            <a:endParaRPr lang="ru-RU" dirty="0" smtClean="0"/>
          </a:p>
          <a:p>
            <a:r>
              <a:rPr lang="ru-RU" b="1" dirty="0" smtClean="0"/>
              <a:t>«ТЕЛЕФОН ДОВЕРИЯ» - 8 (8/6354)5-75-10</a:t>
            </a:r>
            <a:endParaRPr lang="ru-RU" dirty="0" smtClean="0"/>
          </a:p>
          <a:p>
            <a:r>
              <a:rPr lang="ru-RU" b="1" dirty="0" smtClean="0"/>
              <a:t>«ПОЧТА ДОВЕРИЯ» - </a:t>
            </a:r>
            <a:r>
              <a:rPr lang="en-US" b="1" dirty="0" err="1" smtClean="0"/>
              <a:t>psiperekrestok</a:t>
            </a:r>
            <a:r>
              <a:rPr lang="ru-RU" b="1" dirty="0" smtClean="0"/>
              <a:t>@</a:t>
            </a:r>
            <a:r>
              <a:rPr lang="en-US" b="1" dirty="0" smtClean="0"/>
              <a:t>mail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r>
              <a:rPr lang="ru-RU" b="1" dirty="0" smtClean="0"/>
              <a:t>.</a:t>
            </a:r>
            <a:endParaRPr lang="ru-RU" dirty="0" smtClean="0"/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44" name="Picture 4" descr="http://uraylib.ru/www/images/tel-do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236" y="2392912"/>
            <a:ext cx="3407764" cy="24414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478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4262" y="179882"/>
            <a:ext cx="102142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5400" dirty="0"/>
          </a:p>
        </p:txBody>
      </p:sp>
      <p:pic>
        <p:nvPicPr>
          <p:cNvPr id="4" name="Рисунок 3" descr="http://333v.ru/uploads/3d/3d7b02878247c84ddfa13e1c1cb8539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9035" y="1124744"/>
            <a:ext cx="9144000" cy="5733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9215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FC8BB5-D6E3-480D-9D2F-9959A7261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47" y="168811"/>
            <a:ext cx="11816861" cy="1525078"/>
          </a:xfrm>
          <a:noFill/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1</a:t>
            </a: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Запаситесь терпением </a:t>
            </a:r>
            <a:endParaRPr lang="ru-RU" sz="54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1199B40-4C3C-43AE-BA6D-E83A0B88D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948" y="1588957"/>
            <a:ext cx="11816859" cy="526904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3200" dirty="0" smtClean="0"/>
              <a:t>						</a:t>
            </a: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sz="3200" i="1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4" descr="http://b2buhgalteria.ru/wp-content/uploads/2014/04/chelovechek-s-vosklitsatelnym-za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9667" y="1731970"/>
            <a:ext cx="3592642" cy="51260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novorab.ru/Content/uploadfiles/image/%D0%9E%D0%91%D0%A9%D0%95%D0%A1%D0%A2%D0%92%D0%9E/%D0%B2%D0%BE%D1%81%D0%BA%D0%BB%D0%B8%D1%86%D0%B0%D1%82_%D0%B7%D0%BD%D0%B0%D0%BA_%D1%87%D0%B5%D0%BB%D0%BE%D0%B2%D0%B5%D1%87%D0%B5%D0%BA_!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823" y="523839"/>
            <a:ext cx="3537402" cy="5412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50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4EBD27-D14A-4335-AE22-2FCBF1DD3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734518"/>
            <a:ext cx="12192000" cy="1858780"/>
          </a:xfrm>
          <a:noFill/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2</a:t>
            </a:r>
            <a: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chemeClr val="accent1"/>
                </a:solidFill>
                <a:latin typeface="Comic Sans MS" panose="030F0702030302020204" pitchFamily="66" charset="0"/>
              </a:rPr>
              <a:t>Постарайтесь предоставить вашему ребёнку разумную самостоятельность</a:t>
            </a:r>
            <a:endParaRPr lang="ru-RU" sz="5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7B969D2-A969-47D7-9668-C22E9BB36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5377" y="3177914"/>
            <a:ext cx="4916774" cy="1963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2" descr="Ребенок кричит по телефону — стоковое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5653" y="3147101"/>
            <a:ext cx="5566347" cy="3710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9541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everpost.ru/docs/upload/2016/11/14781776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451" y="2398426"/>
            <a:ext cx="6227998" cy="40693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8C1656-30C9-462F-A14D-93C2D86B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754" y="57152"/>
            <a:ext cx="10478125" cy="1876580"/>
          </a:xfrm>
          <a:noFill/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/>
            </a:r>
            <a:br>
              <a:rPr lang="ru-RU" sz="54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54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Аргументируйте запреты</a:t>
            </a:r>
            <a:endParaRPr lang="ru-RU" sz="54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AutoShape 6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8094688" y="312737"/>
            <a:ext cx="3762531" cy="766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Совет 3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AutoShape 14" descr="https://youngparentoutreach.com/wp-content/uploads/2012/09/bullying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325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38" y="209862"/>
            <a:ext cx="10991248" cy="1244184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4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38" y="1064302"/>
            <a:ext cx="1172036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Если подросток чем-то хочет с вами поделиться – не отмахивайтесь от него. Выслушайте его и постарайтесь дать ненавязчивый совет. </a:t>
            </a:r>
            <a:endParaRPr lang="ru-RU" sz="5400" dirty="0" smtClean="0">
              <a:solidFill>
                <a:schemeClr val="accent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http://metalist.ptu.org.ua/wp-content/uploads/2015/10/Voprosyi-i-otvety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2008" y="5261548"/>
            <a:ext cx="4161212" cy="140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38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5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838200" y="974362"/>
            <a:ext cx="10515600" cy="445207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Постарайтесь отнестись к колким фразам подростка максимально спокойно, не припоминайте их ребёнку в будущем</a:t>
            </a:r>
          </a:p>
        </p:txBody>
      </p:sp>
      <p:pic>
        <p:nvPicPr>
          <p:cNvPr id="9" name="Picture 6" descr="http://irinausova.ru/wp-content/uploads/2013/03/man-back-to-bac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78805" y="3952928"/>
            <a:ext cx="2813195" cy="281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52" y="209862"/>
            <a:ext cx="9039069" cy="40773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6</a:t>
            </a:r>
            <a:r>
              <a:rPr lang="ru-RU" sz="49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br>
              <a:rPr lang="ru-RU" sz="49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r>
              <a:rPr lang="ru-RU" sz="60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Во время подросткового кризиса вы очень нужны ребёнку!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6626" name="Picture 2" descr="Улыбающаяся женщина обнимается. Понятие любви к себе — стоковое фото"/>
          <p:cNvPicPr>
            <a:picLocks noChangeAspect="1" noChangeArrowheads="1"/>
          </p:cNvPicPr>
          <p:nvPr/>
        </p:nvPicPr>
        <p:blipFill>
          <a:blip r:embed="rId3" cstate="print"/>
          <a:srcRect l="32496" r="33366"/>
          <a:stretch>
            <a:fillRect/>
          </a:stretch>
        </p:blipFill>
        <p:spPr bwMode="auto">
          <a:xfrm>
            <a:off x="8949128" y="0"/>
            <a:ext cx="3242871" cy="6858001"/>
          </a:xfrm>
          <a:prstGeom prst="rect">
            <a:avLst/>
          </a:prstGeom>
          <a:noFill/>
        </p:spPr>
      </p:pic>
      <p:pic>
        <p:nvPicPr>
          <p:cNvPr id="26628" name="Picture 4" descr="Сердца коричневого картона, нанизанные на нитку — стоковое фото"/>
          <p:cNvPicPr>
            <a:picLocks noChangeAspect="1" noChangeArrowheads="1"/>
          </p:cNvPicPr>
          <p:nvPr/>
        </p:nvPicPr>
        <p:blipFill>
          <a:blip r:embed="rId4" cstate="print"/>
          <a:srcRect l="7658" t="20411" r="18133" b="25375"/>
          <a:stretch>
            <a:fillRect/>
          </a:stretch>
        </p:blipFill>
        <p:spPr bwMode="auto">
          <a:xfrm>
            <a:off x="3522687" y="2627438"/>
            <a:ext cx="3462729" cy="40305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4629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Правило трёх «П»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"/>
            <a:ext cx="10515600" cy="1802673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Совет 7</a:t>
            </a:r>
            <a:r>
              <a:rPr lang="ru-RU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2698" y="794479"/>
            <a:ext cx="89262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Хорошо, если будет у вас с ребёнком какое-то общее дело, интересное вам обоим</a:t>
            </a:r>
            <a:endParaRPr lang="ru-RU" sz="5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 descr="http://i.dailymail.co.uk/i/pix/2012/07/02/article-2167465-13E2B84F000005DC-372_1024x615_lar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0839" y="3267857"/>
            <a:ext cx="5851161" cy="359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134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4215</TotalTime>
  <Words>264</Words>
  <Application>Microsoft Office PowerPoint</Application>
  <PresentationFormat>Произвольный</PresentationFormat>
  <Paragraphs>65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Советы психолога  родителям</vt:lpstr>
      <vt:lpstr>Совет 1 Запаситесь терпением </vt:lpstr>
      <vt:lpstr> Совет 2  Постарайтесь предоставить вашему ребёнку разумную самостоятельность</vt:lpstr>
      <vt:lpstr> Аргументируйте запреты</vt:lpstr>
      <vt:lpstr>Слайд 5</vt:lpstr>
      <vt:lpstr>Совет 5 </vt:lpstr>
      <vt:lpstr>Совет 6   Во время подросткового кризиса вы очень нужны ребёнку!  </vt:lpstr>
      <vt:lpstr>Правило трёх «П»</vt:lpstr>
      <vt:lpstr>Совет 7  </vt:lpstr>
      <vt:lpstr>Социально –демографические факторы</vt:lpstr>
      <vt:lpstr>Медико-психологические факторы</vt:lpstr>
      <vt:lpstr>Медико-психологические факторы</vt:lpstr>
      <vt:lpstr>Биографические факторы</vt:lpstr>
      <vt:lpstr> Почему ребёнок решается  на самоубийство? 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Разные подходы к проблеме «буллинга»,  участники и их характеристики.</dc:title>
  <dc:creator>Katya</dc:creator>
  <cp:lastModifiedBy>HP</cp:lastModifiedBy>
  <cp:revision>274</cp:revision>
  <dcterms:created xsi:type="dcterms:W3CDTF">2018-03-18T19:30:16Z</dcterms:created>
  <dcterms:modified xsi:type="dcterms:W3CDTF">2021-08-29T07:58:23Z</dcterms:modified>
</cp:coreProperties>
</file>