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notesMasterIdLst>
    <p:notesMasterId r:id="rId20"/>
  </p:notesMasterIdLst>
  <p:sldIdLst>
    <p:sldId id="296" r:id="rId2"/>
    <p:sldId id="303" r:id="rId3"/>
    <p:sldId id="308" r:id="rId4"/>
    <p:sldId id="309" r:id="rId5"/>
    <p:sldId id="307" r:id="rId6"/>
    <p:sldId id="288" r:id="rId7"/>
    <p:sldId id="293" r:id="rId8"/>
    <p:sldId id="298" r:id="rId9"/>
    <p:sldId id="299" r:id="rId10"/>
    <p:sldId id="300" r:id="rId11"/>
    <p:sldId id="304" r:id="rId12"/>
    <p:sldId id="305" r:id="rId13"/>
    <p:sldId id="302" r:id="rId14"/>
    <p:sldId id="301" r:id="rId15"/>
    <p:sldId id="275" r:id="rId16"/>
    <p:sldId id="306" r:id="rId17"/>
    <p:sldId id="310" r:id="rId18"/>
    <p:sldId id="271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494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Виды насилия над детьми</c:v>
                </c:pt>
              </c:strCache>
            </c:strRef>
          </c:tx>
          <c:explosion val="25"/>
          <c:cat>
            <c:strRef>
              <c:f>Лист1!$A$2:$A$5</c:f>
              <c:strCache>
                <c:ptCount val="4"/>
                <c:pt idx="0">
                  <c:v>Физическое</c:v>
                </c:pt>
                <c:pt idx="1">
                  <c:v>Психическое</c:v>
                </c:pt>
                <c:pt idx="2">
                  <c:v>Отсутствие заботы</c:v>
                </c:pt>
                <c:pt idx="3">
                  <c:v>Сексуальное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0.25</c:v>
                </c:pt>
                <c:pt idx="1">
                  <c:v>0.25</c:v>
                </c:pt>
                <c:pt idx="2">
                  <c:v>0.25</c:v>
                </c:pt>
                <c:pt idx="3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08-4134-819A-A69BE4A050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2800" b="1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2800" b="1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2800" b="1"/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2800" b="1"/>
            </a:pPr>
            <a:endParaRPr lang="ru-RU"/>
          </a:p>
        </c:txPr>
      </c:legendEntry>
      <c:layout>
        <c:manualLayout>
          <c:xMode val="edge"/>
          <c:yMode val="edge"/>
          <c:x val="0.61942834323414375"/>
          <c:y val="0.17372370120401615"/>
          <c:w val="0.37294897968166418"/>
          <c:h val="0.599642544681914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B12E51-5FB8-4181-97F1-B0E7DCFF1FA3}" type="datetimeFigureOut">
              <a:rPr lang="ru-RU" smtClean="0"/>
              <a:t>22.09.2021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1D154B-2526-4B1B-B318-FED9843434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552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910080" y="359898"/>
            <a:ext cx="987552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910080" y="1850064"/>
            <a:ext cx="987552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9/22/2021</a:t>
            </a:fld>
            <a:endParaRPr lang="en-US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Овал 7"/>
          <p:cNvSpPr/>
          <p:nvPr/>
        </p:nvSpPr>
        <p:spPr>
          <a:xfrm>
            <a:off x="1228577" y="1413802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542901" y="1345016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9/22/2021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44000" y="274640"/>
            <a:ext cx="2438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4000" y="274641"/>
            <a:ext cx="7416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9/22/2021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9/22/2021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043853" y="-54"/>
            <a:ext cx="9144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37856" y="2600325"/>
            <a:ext cx="85344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37856" y="1066800"/>
            <a:ext cx="85344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9/22/2021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3048000" y="0"/>
            <a:ext cx="1016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896428" y="2814656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3210752" y="2745870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91414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03478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9/22/2021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160336"/>
            <a:ext cx="109728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21792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21792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9/22/2021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 anchor="ctr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9/22/2021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53312" y="0"/>
            <a:ext cx="10838688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9/22/2021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16778"/>
            <a:ext cx="508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406964"/>
            <a:ext cx="508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609600" y="2133601"/>
            <a:ext cx="108712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9/22/2021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49195" y="1066800"/>
            <a:ext cx="36576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9/22/2021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16000" y="1066800"/>
            <a:ext cx="6096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17600" y="1143004"/>
            <a:ext cx="58928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528967" y="954341"/>
            <a:ext cx="9144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6671556" y="936786"/>
            <a:ext cx="865632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17600" y="4800600"/>
            <a:ext cx="58928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1087902" y="-815922"/>
            <a:ext cx="2185183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25089" y="21103"/>
            <a:ext cx="2269588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243842" y="1055077"/>
            <a:ext cx="1500956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350498" y="-54"/>
            <a:ext cx="1084150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914144" y="1447800"/>
            <a:ext cx="999744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61BEF0D-F0BB-DE4B-95CE-6DB70DBA9567}" type="datetimeFigureOut">
              <a:rPr lang="en-US" smtClean="0"/>
              <a:pPr/>
              <a:t>9/22/2021</a:t>
            </a:fld>
            <a:endParaRPr lang="en-US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97321" y="296091"/>
            <a:ext cx="8205216" cy="59218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Защитим детей от насилия</a:t>
            </a:r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86743" y="888274"/>
            <a:ext cx="6896636" cy="4586533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988166" y="5770898"/>
            <a:ext cx="9254599" cy="98695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r" defTabSz="914400"/>
            <a:r>
              <a:rPr lang="ru-RU" sz="1200" b="1" dirty="0" smtClean="0"/>
              <a:t>ГКОУ РО </a:t>
            </a:r>
            <a:r>
              <a:rPr lang="ru-RU" sz="1200" b="1" dirty="0" err="1" smtClean="0"/>
              <a:t>Новочеркасская</a:t>
            </a:r>
            <a:r>
              <a:rPr lang="ru-RU" sz="1200" b="1" dirty="0" smtClean="0"/>
              <a:t> специальная школа-интернат №33</a:t>
            </a:r>
          </a:p>
          <a:p>
            <a:pPr algn="r" defTabSz="914400"/>
            <a:r>
              <a:rPr lang="ru-RU" sz="1200" b="1" dirty="0" smtClean="0"/>
              <a:t>Авторы: </a:t>
            </a:r>
            <a:r>
              <a:rPr lang="ru-RU" sz="1200" dirty="0">
                <a:effectLst/>
              </a:rPr>
              <a:t>Великая Зоя </a:t>
            </a:r>
            <a:r>
              <a:rPr lang="ru-RU" sz="1200" dirty="0" err="1">
                <a:effectLst/>
              </a:rPr>
              <a:t>Оганесовна</a:t>
            </a:r>
            <a:r>
              <a:rPr lang="ru-RU" sz="1200" dirty="0">
                <a:effectLst/>
              </a:rPr>
              <a:t>, педагог-психолог, </a:t>
            </a:r>
          </a:p>
          <a:p>
            <a:pPr algn="r"/>
            <a:r>
              <a:rPr lang="ru-RU" sz="1200" dirty="0">
                <a:effectLst/>
              </a:rPr>
              <a:t>Смирнова Татьяна Петровна, учитель английского языка</a:t>
            </a:r>
            <a:r>
              <a:rPr lang="ru-RU" sz="1200" dirty="0" smtClean="0">
                <a:effectLst/>
              </a:rPr>
              <a:t>,</a:t>
            </a:r>
            <a:endParaRPr lang="ru-RU" sz="1200" dirty="0">
              <a:effectLst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/>
              <a:t>Физическое насилие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63336" y="1288868"/>
            <a:ext cx="9693611" cy="4764659"/>
          </a:xfrm>
        </p:spPr>
        <p:txBody>
          <a:bodyPr/>
          <a:lstStyle/>
          <a:p>
            <a:r>
              <a:rPr lang="ru-RU" sz="3600" b="1" dirty="0"/>
              <a:t>Избиение</a:t>
            </a:r>
          </a:p>
          <a:p>
            <a:r>
              <a:rPr lang="ru-RU" sz="3600" b="1" dirty="0"/>
              <a:t>Пощечины</a:t>
            </a:r>
          </a:p>
          <a:p>
            <a:r>
              <a:rPr lang="ru-RU" sz="3600" b="1" dirty="0"/>
              <a:t>Прижигание</a:t>
            </a:r>
          </a:p>
          <a:p>
            <a:r>
              <a:rPr lang="ru-RU" sz="3600" b="1" dirty="0"/>
              <a:t>Удушение</a:t>
            </a:r>
          </a:p>
          <a:p>
            <a:r>
              <a:rPr lang="ru-RU" sz="3600" b="1" dirty="0"/>
              <a:t>Утопление</a:t>
            </a:r>
          </a:p>
          <a:p>
            <a:r>
              <a:rPr lang="ru-RU" sz="3600" b="1" dirty="0"/>
              <a:t>Заточение с лишением еды</a:t>
            </a:r>
          </a:p>
          <a:p>
            <a:r>
              <a:rPr lang="ru-RU" sz="3600" b="1" dirty="0"/>
              <a:t>Лишение теплой одежды</a:t>
            </a:r>
          </a:p>
          <a:p>
            <a:endParaRPr lang="ru-RU" dirty="0"/>
          </a:p>
        </p:txBody>
      </p:sp>
      <p:pic>
        <p:nvPicPr>
          <p:cNvPr id="2051" name="Picture 3" descr="F:\755847_3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6620" y="1139254"/>
            <a:ext cx="4026100" cy="4961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/>
              <a:t>Сексуальное насилие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1688" y="1441905"/>
            <a:ext cx="10742351" cy="4800600"/>
          </a:xfrm>
        </p:spPr>
        <p:txBody>
          <a:bodyPr/>
          <a:lstStyle/>
          <a:p>
            <a:r>
              <a:rPr lang="ru-RU" b="1" dirty="0"/>
              <a:t>Изнасилование</a:t>
            </a:r>
          </a:p>
          <a:p>
            <a:r>
              <a:rPr lang="ru-RU" b="1" dirty="0"/>
              <a:t>Принудительная проституция</a:t>
            </a:r>
          </a:p>
          <a:p>
            <a:r>
              <a:rPr lang="ru-RU" b="1" dirty="0"/>
              <a:t>Эксгибиционизм</a:t>
            </a:r>
          </a:p>
          <a:p>
            <a:r>
              <a:rPr lang="ru-RU" b="1" dirty="0"/>
              <a:t>Мастурбация в присутствии </a:t>
            </a:r>
          </a:p>
          <a:p>
            <a:pPr marL="82296" indent="0">
              <a:buNone/>
            </a:pPr>
            <a:r>
              <a:rPr lang="ru-RU" b="1" dirty="0"/>
              <a:t>ребенка или </a:t>
            </a:r>
            <a:r>
              <a:rPr lang="ru-RU" b="1" dirty="0" err="1"/>
              <a:t>вуайеризм</a:t>
            </a:r>
            <a:endParaRPr lang="ru-RU" b="1" dirty="0"/>
          </a:p>
          <a:p>
            <a:r>
              <a:rPr lang="ru-RU" b="1" dirty="0"/>
              <a:t>Принуждение к просмотру </a:t>
            </a:r>
          </a:p>
          <a:p>
            <a:pPr marL="82296" indent="0">
              <a:buNone/>
            </a:pPr>
            <a:r>
              <a:rPr lang="ru-RU" b="1" dirty="0"/>
              <a:t>порнографических материалов</a:t>
            </a:r>
          </a:p>
          <a:p>
            <a:r>
              <a:rPr lang="ru-RU" b="1" dirty="0"/>
              <a:t>Инцест</a:t>
            </a:r>
          </a:p>
          <a:p>
            <a:endParaRPr lang="ru-RU" dirty="0"/>
          </a:p>
        </p:txBody>
      </p:sp>
      <p:pic>
        <p:nvPicPr>
          <p:cNvPr id="3074" name="Picture 2" descr="F:\847085_w_4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5093" y="1364105"/>
            <a:ext cx="4457075" cy="4474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7440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/>
              <a:t>Пренебрежение потребностями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61351" y="1447800"/>
            <a:ext cx="6350233" cy="5410200"/>
          </a:xfrm>
        </p:spPr>
        <p:txBody>
          <a:bodyPr/>
          <a:lstStyle/>
          <a:p>
            <a:pPr marL="82296" indent="0">
              <a:buNone/>
            </a:pPr>
            <a:r>
              <a:rPr lang="ru-RU" b="1" i="1" u="sng" dirty="0"/>
              <a:t>Невнимание к основным нуждам ребенка в:</a:t>
            </a:r>
          </a:p>
          <a:p>
            <a:pPr marL="82296" indent="0">
              <a:buNone/>
            </a:pPr>
            <a:endParaRPr lang="ru-RU" dirty="0"/>
          </a:p>
          <a:p>
            <a:r>
              <a:rPr lang="ru-RU" b="1" dirty="0" smtClean="0"/>
              <a:t>Пище;</a:t>
            </a:r>
            <a:endParaRPr lang="ru-RU" b="1" dirty="0"/>
          </a:p>
          <a:p>
            <a:r>
              <a:rPr lang="ru-RU" b="1" dirty="0" smtClean="0"/>
              <a:t>Одежде;</a:t>
            </a:r>
            <a:endParaRPr lang="ru-RU" b="1" dirty="0"/>
          </a:p>
          <a:p>
            <a:r>
              <a:rPr lang="ru-RU" b="1" dirty="0" smtClean="0"/>
              <a:t>Присмотре;</a:t>
            </a:r>
            <a:endParaRPr lang="ru-RU" b="1" dirty="0"/>
          </a:p>
          <a:p>
            <a:r>
              <a:rPr lang="ru-RU" b="1" dirty="0"/>
              <a:t>Медицинском </a:t>
            </a:r>
            <a:r>
              <a:rPr lang="ru-RU" b="1" dirty="0" smtClean="0"/>
              <a:t>обслуживании;</a:t>
            </a:r>
            <a:endParaRPr lang="ru-RU" b="1" dirty="0"/>
          </a:p>
          <a:p>
            <a:r>
              <a:rPr lang="ru-RU" b="1" dirty="0"/>
              <a:t>Отсутствие внимания и любви к ребенку.</a:t>
            </a:r>
          </a:p>
        </p:txBody>
      </p:sp>
      <p:pic>
        <p:nvPicPr>
          <p:cNvPr id="5122" name="Picture 2" descr="F:\img-20210504201618-1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126" y="2085507"/>
            <a:ext cx="5101340" cy="3400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6525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0" tmFilter="0, 0; .2, .5; .8, .5; 1, 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7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8179" y="3284740"/>
            <a:ext cx="4119165" cy="330856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144" y="0"/>
            <a:ext cx="999744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u="sng" dirty="0">
                <a:solidFill>
                  <a:srgbClr val="FF0000"/>
                </a:solidFill>
              </a:rPr>
              <a:t>Основания для привлечения к административной ответственности родителей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95663" y="1299412"/>
            <a:ext cx="10515921" cy="3922294"/>
          </a:xfrm>
        </p:spPr>
        <p:txBody>
          <a:bodyPr/>
          <a:lstStyle/>
          <a:p>
            <a:r>
              <a:rPr lang="ru-RU" sz="2800" b="1" dirty="0"/>
              <a:t>Р</a:t>
            </a:r>
            <a:r>
              <a:rPr lang="ru-RU" sz="2800" b="1" dirty="0" smtClean="0"/>
              <a:t>аспитие </a:t>
            </a:r>
            <a:r>
              <a:rPr lang="ru-RU" sz="2800" b="1" dirty="0"/>
              <a:t>спиртных напитков в общественных местах (также слабоалкогольных, пива);</a:t>
            </a:r>
          </a:p>
          <a:p>
            <a:r>
              <a:rPr lang="ru-RU" sz="2800" b="1" dirty="0"/>
              <a:t>К</a:t>
            </a:r>
            <a:r>
              <a:rPr lang="ru-RU" sz="2800" b="1" dirty="0" smtClean="0"/>
              <a:t>урение </a:t>
            </a:r>
            <a:r>
              <a:rPr lang="ru-RU" sz="2800" b="1" dirty="0"/>
              <a:t>в общественных </a:t>
            </a:r>
            <a:r>
              <a:rPr lang="ru-RU" sz="2800" b="1" dirty="0" smtClean="0"/>
              <a:t>местах;</a:t>
            </a:r>
            <a:endParaRPr lang="ru-RU" sz="2800" b="1" dirty="0"/>
          </a:p>
          <a:p>
            <a:r>
              <a:rPr lang="ru-RU" sz="2800" b="1" dirty="0"/>
              <a:t>Н</a:t>
            </a:r>
            <a:r>
              <a:rPr lang="ru-RU" sz="2800" b="1" dirty="0" smtClean="0"/>
              <a:t>ецензурная </a:t>
            </a:r>
            <a:r>
              <a:rPr lang="ru-RU" sz="2800" b="1" dirty="0"/>
              <a:t>брань (мелкое хулиганство) и сквернословие в общественных местах;</a:t>
            </a:r>
          </a:p>
          <a:p>
            <a:r>
              <a:rPr lang="ru-RU" sz="2800" b="1" dirty="0"/>
              <a:t>Н</a:t>
            </a:r>
            <a:r>
              <a:rPr lang="ru-RU" sz="2800" b="1" dirty="0" smtClean="0"/>
              <a:t>арушение </a:t>
            </a:r>
            <a:r>
              <a:rPr lang="ru-RU" sz="2800" b="1" dirty="0"/>
              <a:t>правил общественного </a:t>
            </a:r>
          </a:p>
          <a:p>
            <a:pPr>
              <a:buNone/>
            </a:pPr>
            <a:r>
              <a:rPr lang="ru-RU" sz="2800" b="1" dirty="0"/>
              <a:t>порядка и хулиганские </a:t>
            </a:r>
            <a:r>
              <a:rPr lang="ru-RU" sz="2800" b="1" dirty="0" smtClean="0"/>
              <a:t>действия.</a:t>
            </a:r>
            <a:endParaRPr lang="ru-RU" sz="2800" b="1" dirty="0"/>
          </a:p>
          <a:p>
            <a:endParaRPr lang="ru-RU" b="1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8621" y="178385"/>
            <a:ext cx="10912963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u="sng" dirty="0">
                <a:solidFill>
                  <a:srgbClr val="FF0000"/>
                </a:solidFill>
              </a:rPr>
              <a:t>Основания для привлечения к административной ответственности родителей</a:t>
            </a:r>
            <a:endParaRPr lang="ru-RU" sz="3200" u="sng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0811" y="1215189"/>
            <a:ext cx="10840773" cy="5642811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 </a:t>
            </a:r>
            <a:r>
              <a:rPr lang="ru-RU" sz="2400" b="1" dirty="0"/>
              <a:t>Н</a:t>
            </a:r>
            <a:r>
              <a:rPr lang="ru-RU" sz="2400" b="1" dirty="0" smtClean="0"/>
              <a:t>ахождение </a:t>
            </a:r>
            <a:r>
              <a:rPr lang="ru-RU" sz="2400" b="1" dirty="0"/>
              <a:t>ребенка в темное время суток (после </a:t>
            </a:r>
            <a:r>
              <a:rPr lang="de-DE" sz="2400" b="1" dirty="0"/>
              <a:t>22</a:t>
            </a:r>
            <a:r>
              <a:rPr lang="ru-RU" sz="2400" b="1" dirty="0"/>
              <a:t> часов</a:t>
            </a:r>
            <a:r>
              <a:rPr lang="ru-RU" sz="2400" b="1" dirty="0" smtClean="0"/>
              <a:t>) без </a:t>
            </a:r>
            <a:r>
              <a:rPr lang="ru-RU" sz="2400" b="1" dirty="0"/>
              <a:t>сопровождения родителей;</a:t>
            </a:r>
          </a:p>
          <a:p>
            <a:endParaRPr lang="ru-RU" sz="2400" b="1" dirty="0"/>
          </a:p>
          <a:p>
            <a:endParaRPr lang="ru-RU" sz="2400" b="1" dirty="0"/>
          </a:p>
          <a:p>
            <a:endParaRPr lang="de-DE" sz="2400" b="1" dirty="0"/>
          </a:p>
          <a:p>
            <a:endParaRPr lang="de-DE" sz="2400" b="1" dirty="0"/>
          </a:p>
          <a:p>
            <a:endParaRPr lang="de-DE" sz="2400" b="1" dirty="0"/>
          </a:p>
          <a:p>
            <a:endParaRPr lang="de-DE" sz="2400" b="1" dirty="0"/>
          </a:p>
          <a:p>
            <a:endParaRPr lang="de-DE" sz="2400" b="1" dirty="0"/>
          </a:p>
          <a:p>
            <a:pPr algn="ctr"/>
            <a:r>
              <a:rPr lang="de-DE" sz="2400" b="1" dirty="0">
                <a:solidFill>
                  <a:srgbClr val="FF0000"/>
                </a:solidFill>
              </a:rPr>
              <a:t>!!! C</a:t>
            </a:r>
            <a:r>
              <a:rPr lang="ru-RU" sz="2400" b="1" dirty="0" err="1">
                <a:solidFill>
                  <a:srgbClr val="FF0000"/>
                </a:solidFill>
              </a:rPr>
              <a:t>естры</a:t>
            </a:r>
            <a:r>
              <a:rPr lang="ru-RU" sz="2400" b="1" dirty="0">
                <a:solidFill>
                  <a:srgbClr val="FF0000"/>
                </a:solidFill>
              </a:rPr>
              <a:t>, братья, дяди, тети, бабушки не являются представителем ребенка, а следовательно не </a:t>
            </a:r>
            <a:r>
              <a:rPr lang="ru-RU" sz="2400" b="1" dirty="0" smtClean="0">
                <a:solidFill>
                  <a:srgbClr val="FF0000"/>
                </a:solidFill>
              </a:rPr>
              <a:t>несут </a:t>
            </a:r>
            <a:r>
              <a:rPr lang="ru-RU" sz="2400" b="1" dirty="0">
                <a:solidFill>
                  <a:srgbClr val="FF0000"/>
                </a:solidFill>
              </a:rPr>
              <a:t>за них юридическую </a:t>
            </a:r>
            <a:r>
              <a:rPr lang="ru-RU" sz="2400" b="1" dirty="0" smtClean="0">
                <a:solidFill>
                  <a:srgbClr val="FF0000"/>
                </a:solidFill>
              </a:rPr>
              <a:t>ответственность.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3537" y="2122557"/>
            <a:ext cx="5317958" cy="31922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75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875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409" y="130629"/>
            <a:ext cx="9574393" cy="6888487"/>
          </a:xfrm>
        </p:spPr>
      </p:pic>
    </p:spTree>
    <p:extLst>
      <p:ext uri="{BB962C8B-B14F-4D97-AF65-F5344CB8AC3E}">
        <p14:creationId xmlns:p14="http://schemas.microsoft.com/office/powerpoint/2010/main" val="1715516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144" y="274319"/>
            <a:ext cx="9997440" cy="5332001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b="1" dirty="0">
                <a:solidFill>
                  <a:srgbClr val="FF0000"/>
                </a:solidFill>
              </a:rPr>
              <a:t>Любой вид жестокого обращения приводит к серьезным процессам нарушения развития детей, наносит ущерб здоровью ребенка и создает опасность для его жизни! </a:t>
            </a:r>
          </a:p>
        </p:txBody>
      </p:sp>
    </p:spTree>
    <p:extLst>
      <p:ext uri="{BB962C8B-B14F-4D97-AF65-F5344CB8AC3E}">
        <p14:creationId xmlns:p14="http://schemas.microsoft.com/office/powerpoint/2010/main" val="8479405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мн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1000"/>
            <a:ext cx="12192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071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20524" y="5576341"/>
            <a:ext cx="5091059" cy="672058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sz="2800" b="1" u="sng" dirty="0">
                <a:solidFill>
                  <a:srgbClr val="7030A0"/>
                </a:solidFill>
              </a:rPr>
              <a:t>СПАСИБО ЗА ВНИМАНИЕ!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9414" y="15956"/>
            <a:ext cx="5066120" cy="6749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244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7812" y="226193"/>
            <a:ext cx="8850509" cy="5829833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accent6">
                    <a:lumMod val="75000"/>
                  </a:schemeClr>
                </a:solidFill>
              </a:rPr>
              <a:t>Берегите своих детей, </a:t>
            </a:r>
            <a:br>
              <a:rPr lang="ru-RU" sz="3200" b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</a:rPr>
              <a:t>И за шалости не ругайте. </a:t>
            </a:r>
            <a:br>
              <a:rPr lang="ru-RU" sz="3200" b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</a:rPr>
              <a:t>Зло своих неудачных дней </a:t>
            </a:r>
            <a:br>
              <a:rPr lang="ru-RU" sz="3200" b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</a:rPr>
              <a:t>Никогда на них не срывайте. </a:t>
            </a:r>
            <a:br>
              <a:rPr lang="ru-RU" sz="3200" b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</a:rPr>
              <a:t>Не сердитесь на них всерьез, </a:t>
            </a:r>
            <a:br>
              <a:rPr lang="ru-RU" sz="3200" b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</a:rPr>
              <a:t>Даже если они провинились, </a:t>
            </a:r>
            <a:br>
              <a:rPr lang="ru-RU" sz="3200" b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</a:rPr>
              <a:t>Ничего нет дороже слез, </a:t>
            </a:r>
            <a:br>
              <a:rPr lang="ru-RU" sz="3200" b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</a:rPr>
              <a:t>Что с ресничек родных скатились.</a:t>
            </a:r>
            <a:r>
              <a:rPr lang="ru-RU" sz="3200" dirty="0"/>
              <a:t> </a:t>
            </a:r>
            <a:br>
              <a:rPr lang="ru-RU" sz="3200" dirty="0"/>
            </a:br>
            <a:r>
              <a:rPr lang="ru-RU" sz="3200" dirty="0"/>
              <a:t> 				</a:t>
            </a:r>
            <a:r>
              <a:rPr lang="ru-RU" sz="3200" dirty="0">
                <a:solidFill>
                  <a:schemeClr val="accent6">
                    <a:lumMod val="75000"/>
                  </a:schemeClr>
                </a:solidFill>
              </a:rPr>
              <a:t>( </a:t>
            </a:r>
            <a:r>
              <a:rPr lang="ru-RU" sz="3200" dirty="0" err="1">
                <a:solidFill>
                  <a:schemeClr val="accent6">
                    <a:lumMod val="75000"/>
                  </a:schemeClr>
                </a:solidFill>
              </a:rPr>
              <a:t>С.Карпук</a:t>
            </a:r>
            <a:r>
              <a:rPr lang="ru-RU" sz="3200" dirty="0">
                <a:solidFill>
                  <a:schemeClr val="accent6">
                    <a:lumMod val="75000"/>
                  </a:schemeClr>
                </a:solidFill>
              </a:rPr>
              <a:t>)</a:t>
            </a:r>
          </a:p>
        </p:txBody>
      </p:sp>
      <p:pic>
        <p:nvPicPr>
          <p:cNvPr id="9218" name="Picture 2" descr="C:\Users\User\Desktop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0093" y="621840"/>
            <a:ext cx="4272196" cy="4474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02653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User\Desktop\198465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5" b="4027"/>
          <a:stretch/>
        </p:blipFill>
        <p:spPr bwMode="auto">
          <a:xfrm>
            <a:off x="1334125" y="51823"/>
            <a:ext cx="9323882" cy="6806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8480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71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User\Desktop\198466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83"/>
          <a:stretch/>
        </p:blipFill>
        <p:spPr bwMode="auto">
          <a:xfrm>
            <a:off x="2308486" y="179883"/>
            <a:ext cx="7794884" cy="6678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890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750" tmFilter="0, 0; .2, .5; .8, .5; 1, 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375" autoRev="1" fill="hold"/>
                                        <p:tgtEl>
                                          <p:spTgt spid="81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5" t="8058" r="4609" b="15105"/>
          <a:stretch/>
        </p:blipFill>
        <p:spPr bwMode="auto">
          <a:xfrm>
            <a:off x="1858783" y="343915"/>
            <a:ext cx="8919146" cy="5997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5347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77127" y="0"/>
            <a:ext cx="53611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0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819270" y="0"/>
            <a:ext cx="10899488" cy="5947611"/>
          </a:xfrm>
        </p:spPr>
        <p:txBody>
          <a:bodyPr/>
          <a:lstStyle/>
          <a:p>
            <a:pPr marL="82296" indent="0" algn="ctr">
              <a:buNone/>
            </a:pPr>
            <a:r>
              <a:rPr lang="ru-RU" sz="4400" b="1" u="sng" dirty="0">
                <a:solidFill>
                  <a:srgbClr val="C00000"/>
                </a:solidFill>
              </a:rPr>
              <a:t>Жестокое обращение с детьми </a:t>
            </a:r>
            <a:endParaRPr lang="ru-RU" dirty="0"/>
          </a:p>
          <a:p>
            <a:pPr algn="ctr">
              <a:buNone/>
            </a:pPr>
            <a:r>
              <a:rPr lang="ru-RU" dirty="0"/>
              <a:t>    </a:t>
            </a:r>
            <a:r>
              <a:rPr lang="ru-RU" dirty="0" smtClean="0"/>
              <a:t>   </a:t>
            </a:r>
            <a:r>
              <a:rPr lang="ru-RU" sz="3000" b="1" dirty="0" smtClean="0"/>
              <a:t>действие </a:t>
            </a:r>
            <a:r>
              <a:rPr lang="ru-RU" sz="3000" b="1" dirty="0"/>
              <a:t>(или бездействие) родителей, наносящие ущерб </a:t>
            </a:r>
            <a:r>
              <a:rPr lang="ru-RU" sz="3000" b="1" dirty="0" smtClean="0"/>
              <a:t>    физическому </a:t>
            </a:r>
            <a:r>
              <a:rPr lang="ru-RU" sz="3000" b="1" dirty="0"/>
              <a:t>или психическому здоровью </a:t>
            </a:r>
            <a:r>
              <a:rPr lang="ru-RU" sz="3000" b="1" dirty="0" smtClean="0"/>
              <a:t>ребенка</a:t>
            </a:r>
            <a:endParaRPr lang="ru-RU" sz="3000" b="1" dirty="0"/>
          </a:p>
        </p:txBody>
      </p:sp>
      <p:pic>
        <p:nvPicPr>
          <p:cNvPr id="1026" name="Picture 2" descr="F:\domashnee-nasilie_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8623" y="2276631"/>
            <a:ext cx="7824866" cy="4401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6983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/>
              <a:t>Виды насилия над детьми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34713736"/>
              </p:ext>
            </p:extLst>
          </p:nvPr>
        </p:nvGraphicFramePr>
        <p:xfrm>
          <a:off x="1914525" y="1447800"/>
          <a:ext cx="9996488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5e4d7c2411016_0x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7291" y="3777521"/>
            <a:ext cx="4404709" cy="3080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144" y="0"/>
            <a:ext cx="9997440" cy="1058779"/>
          </a:xfrm>
        </p:spPr>
        <p:txBody>
          <a:bodyPr/>
          <a:lstStyle/>
          <a:p>
            <a:r>
              <a:rPr lang="ru-RU" b="1" u="sng" dirty="0"/>
              <a:t>Психическое(эмоциональное) насилие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84960" y="1058779"/>
            <a:ext cx="10326625" cy="534202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Угрозы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в адрес ребенка, критика, унижение и оскорбление его достоинства без применения физической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силы;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Игнорирование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нужд ребенка в безопасном</a:t>
            </a:r>
          </a:p>
          <a:p>
            <a:pPr>
              <a:buNone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 окружении и родительской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любви;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Преднамеренная изоляция ребенка, </a:t>
            </a:r>
          </a:p>
          <a:p>
            <a:pPr>
              <a:buNone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лишение его социальных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контактов;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Привлечение ребенка к</a:t>
            </a:r>
          </a:p>
          <a:p>
            <a:pPr marL="82296" indent="0">
              <a:buNone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 антисоциальному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поведению.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916</TotalTime>
  <Words>255</Words>
  <Application>Microsoft Office PowerPoint</Application>
  <PresentationFormat>Широкоэкранный</PresentationFormat>
  <Paragraphs>60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Calibri</vt:lpstr>
      <vt:lpstr>Corbel</vt:lpstr>
      <vt:lpstr>Gill Sans MT</vt:lpstr>
      <vt:lpstr>Verdana</vt:lpstr>
      <vt:lpstr>Wingdings 2</vt:lpstr>
      <vt:lpstr>Солнцестояние</vt:lpstr>
      <vt:lpstr>Защитим детей от насилия</vt:lpstr>
      <vt:lpstr>Берегите своих детей,  И за шалости не ругайте.  Зло своих неудачных дней  Никогда на них не срывайте.  Не сердитесь на них всерьез,  Даже если они провинились,  Ничего нет дороже слез,  Что с ресничек родных скатились.       ( С.Карпук)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Виды насилия над детьми</vt:lpstr>
      <vt:lpstr>Психическое(эмоциональное) насилие</vt:lpstr>
      <vt:lpstr>Физическое насилие</vt:lpstr>
      <vt:lpstr>Сексуальное насилие</vt:lpstr>
      <vt:lpstr>Пренебрежение потребностями</vt:lpstr>
      <vt:lpstr>Основания для привлечения к административной ответственности родителей</vt:lpstr>
      <vt:lpstr>Основания для привлечения к административной ответственности родителей</vt:lpstr>
      <vt:lpstr>Презентация PowerPoint</vt:lpstr>
      <vt:lpstr> Любой вид жестокого обращения приводит к серьезным процессам нарушения развития детей, наносит ущерб здоровью ребенка и создает опасность для его жизни! 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</dc:title>
  <dc:creator>BUNKER</dc:creator>
  <cp:lastModifiedBy>Cdtnkfyf Fksitdf</cp:lastModifiedBy>
  <cp:revision>79</cp:revision>
  <dcterms:created xsi:type="dcterms:W3CDTF">2015-12-16T19:03:38Z</dcterms:created>
  <dcterms:modified xsi:type="dcterms:W3CDTF">2021-09-22T07:54:18Z</dcterms:modified>
</cp:coreProperties>
</file>